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6" r:id="rId1"/>
  </p:sldMasterIdLst>
  <p:notesMasterIdLst>
    <p:notesMasterId r:id="rId85"/>
  </p:notesMasterIdLst>
  <p:sldIdLst>
    <p:sldId id="327" r:id="rId2"/>
    <p:sldId id="345" r:id="rId3"/>
    <p:sldId id="258" r:id="rId4"/>
    <p:sldId id="329" r:id="rId5"/>
    <p:sldId id="259" r:id="rId6"/>
    <p:sldId id="331" r:id="rId7"/>
    <p:sldId id="387" r:id="rId8"/>
    <p:sldId id="260" r:id="rId9"/>
    <p:sldId id="330" r:id="rId10"/>
    <p:sldId id="363" r:id="rId11"/>
    <p:sldId id="347" r:id="rId12"/>
    <p:sldId id="343" r:id="rId13"/>
    <p:sldId id="326" r:id="rId14"/>
    <p:sldId id="350" r:id="rId15"/>
    <p:sldId id="354" r:id="rId16"/>
    <p:sldId id="355" r:id="rId17"/>
    <p:sldId id="257" r:id="rId18"/>
    <p:sldId id="272" r:id="rId19"/>
    <p:sldId id="271" r:id="rId20"/>
    <p:sldId id="262" r:id="rId21"/>
    <p:sldId id="264" r:id="rId22"/>
    <p:sldId id="265" r:id="rId23"/>
    <p:sldId id="267" r:id="rId24"/>
    <p:sldId id="268" r:id="rId25"/>
    <p:sldId id="269" r:id="rId26"/>
    <p:sldId id="284" r:id="rId27"/>
    <p:sldId id="270" r:id="rId28"/>
    <p:sldId id="292" r:id="rId29"/>
    <p:sldId id="293" r:id="rId30"/>
    <p:sldId id="285" r:id="rId31"/>
    <p:sldId id="288" r:id="rId32"/>
    <p:sldId id="287" r:id="rId33"/>
    <p:sldId id="289" r:id="rId34"/>
    <p:sldId id="290" r:id="rId35"/>
    <p:sldId id="280" r:id="rId36"/>
    <p:sldId id="283" r:id="rId37"/>
    <p:sldId id="282" r:id="rId38"/>
    <p:sldId id="294" r:id="rId39"/>
    <p:sldId id="286" r:id="rId40"/>
    <p:sldId id="297" r:id="rId41"/>
    <p:sldId id="300" r:id="rId42"/>
    <p:sldId id="303" r:id="rId43"/>
    <p:sldId id="356" r:id="rId44"/>
    <p:sldId id="357"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21" r:id="rId58"/>
    <p:sldId id="322" r:id="rId59"/>
    <p:sldId id="373" r:id="rId60"/>
    <p:sldId id="377" r:id="rId61"/>
    <p:sldId id="374" r:id="rId62"/>
    <p:sldId id="388" r:id="rId63"/>
    <p:sldId id="376" r:id="rId64"/>
    <p:sldId id="375" r:id="rId65"/>
    <p:sldId id="379" r:id="rId66"/>
    <p:sldId id="381" r:id="rId67"/>
    <p:sldId id="382" r:id="rId68"/>
    <p:sldId id="383" r:id="rId69"/>
    <p:sldId id="384" r:id="rId70"/>
    <p:sldId id="361" r:id="rId71"/>
    <p:sldId id="386" r:id="rId72"/>
    <p:sldId id="385" r:id="rId73"/>
    <p:sldId id="351" r:id="rId74"/>
    <p:sldId id="352" r:id="rId75"/>
    <p:sldId id="320" r:id="rId76"/>
    <p:sldId id="365" r:id="rId77"/>
    <p:sldId id="366" r:id="rId78"/>
    <p:sldId id="367" r:id="rId79"/>
    <p:sldId id="368" r:id="rId80"/>
    <p:sldId id="369" r:id="rId81"/>
    <p:sldId id="370" r:id="rId82"/>
    <p:sldId id="371" r:id="rId83"/>
    <p:sldId id="372"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72647" autoAdjust="0"/>
  </p:normalViewPr>
  <p:slideViewPr>
    <p:cSldViewPr>
      <p:cViewPr varScale="1">
        <p:scale>
          <a:sx n="52" d="100"/>
          <a:sy n="52" d="100"/>
        </p:scale>
        <p:origin x="-1032" y="-54"/>
      </p:cViewPr>
      <p:guideLst>
        <p:guide orient="horz" pos="2160"/>
        <p:guide pos="2880"/>
      </p:guideLst>
    </p:cSldViewPr>
  </p:slideViewPr>
  <p:outlineViewPr>
    <p:cViewPr>
      <p:scale>
        <a:sx n="33" d="100"/>
        <a:sy n="33" d="100"/>
      </p:scale>
      <p:origin x="42" y="0"/>
    </p:cViewPr>
  </p:outlineViewPr>
  <p:notesTextViewPr>
    <p:cViewPr>
      <p:scale>
        <a:sx n="1" d="1"/>
        <a:sy n="1" d="1"/>
      </p:scale>
      <p:origin x="0" y="0"/>
    </p:cViewPr>
  </p:notesTextViewPr>
  <p:sorterViewPr>
    <p:cViewPr>
      <p:scale>
        <a:sx n="100" d="100"/>
        <a:sy n="100" d="100"/>
      </p:scale>
      <p:origin x="0" y="31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561517773241307E-2"/>
          <c:y val="0.2349000124984377"/>
          <c:w val="0.87572090988626416"/>
          <c:h val="0.66145142816131808"/>
        </c:manualLayout>
      </c:layout>
      <c:scatterChart>
        <c:scatterStyle val="lineMarker"/>
        <c:varyColors val="0"/>
        <c:ser>
          <c:idx val="0"/>
          <c:order val="0"/>
          <c:tx>
            <c:v>Uniform distribution</c:v>
          </c:tx>
          <c:spPr>
            <a:ln w="28575">
              <a:noFill/>
            </a:ln>
          </c:spPr>
          <c:xVal>
            <c:numRef>
              <c:f>Sheet1!$A$1:$A$6</c:f>
              <c:numCache>
                <c:formatCode>General</c:formatCode>
                <c:ptCount val="6"/>
                <c:pt idx="0">
                  <c:v>1</c:v>
                </c:pt>
                <c:pt idx="1">
                  <c:v>2</c:v>
                </c:pt>
                <c:pt idx="2">
                  <c:v>3</c:v>
                </c:pt>
                <c:pt idx="3">
                  <c:v>4</c:v>
                </c:pt>
              </c:numCache>
            </c:numRef>
          </c:xVal>
          <c:yVal>
            <c:numRef>
              <c:f>Sheet1!$B$1:$B$6</c:f>
              <c:numCache>
                <c:formatCode>General</c:formatCode>
                <c:ptCount val="6"/>
                <c:pt idx="0">
                  <c:v>0.25</c:v>
                </c:pt>
                <c:pt idx="1">
                  <c:v>0.25</c:v>
                </c:pt>
                <c:pt idx="2">
                  <c:v>0.25</c:v>
                </c:pt>
                <c:pt idx="3">
                  <c:v>0.25</c:v>
                </c:pt>
              </c:numCache>
            </c:numRef>
          </c:yVal>
          <c:smooth val="0"/>
        </c:ser>
        <c:ser>
          <c:idx val="1"/>
          <c:order val="1"/>
          <c:tx>
            <c:v>Trial Distribution</c:v>
          </c:tx>
          <c:spPr>
            <a:ln w="28575">
              <a:noFill/>
            </a:ln>
          </c:spPr>
          <c:xVal>
            <c:numRef>
              <c:f>Sheet1!$A$1:$A$6</c:f>
              <c:numCache>
                <c:formatCode>General</c:formatCode>
                <c:ptCount val="6"/>
                <c:pt idx="0">
                  <c:v>1</c:v>
                </c:pt>
                <c:pt idx="1">
                  <c:v>2</c:v>
                </c:pt>
                <c:pt idx="2">
                  <c:v>3</c:v>
                </c:pt>
                <c:pt idx="3">
                  <c:v>4</c:v>
                </c:pt>
              </c:numCache>
            </c:numRef>
          </c:xVal>
          <c:yVal>
            <c:numRef>
              <c:f>Sheet1!$C$1:$C$6</c:f>
              <c:numCache>
                <c:formatCode>General</c:formatCode>
                <c:ptCount val="6"/>
                <c:pt idx="0">
                  <c:v>1.6393442622950821E-2</c:v>
                </c:pt>
                <c:pt idx="1">
                  <c:v>0.16666666666666666</c:v>
                </c:pt>
                <c:pt idx="2">
                  <c:v>0.32786885245901642</c:v>
                </c:pt>
                <c:pt idx="3">
                  <c:v>0.49180327868852464</c:v>
                </c:pt>
              </c:numCache>
            </c:numRef>
          </c:yVal>
          <c:smooth val="0"/>
        </c:ser>
        <c:ser>
          <c:idx val="2"/>
          <c:order val="2"/>
          <c:tx>
            <c:v>Acceptance Probabilities</c:v>
          </c:tx>
          <c:spPr>
            <a:ln w="28575">
              <a:noFill/>
            </a:ln>
          </c:spPr>
          <c:xVal>
            <c:numRef>
              <c:f>Sheet1!$A$1:$A$6</c:f>
              <c:numCache>
                <c:formatCode>General</c:formatCode>
                <c:ptCount val="6"/>
                <c:pt idx="0">
                  <c:v>1</c:v>
                </c:pt>
                <c:pt idx="1">
                  <c:v>2</c:v>
                </c:pt>
                <c:pt idx="2">
                  <c:v>3</c:v>
                </c:pt>
                <c:pt idx="3">
                  <c:v>4</c:v>
                </c:pt>
              </c:numCache>
            </c:numRef>
          </c:xVal>
          <c:yVal>
            <c:numRef>
              <c:f>Sheet1!$D$1:$D$6</c:f>
              <c:numCache>
                <c:formatCode>General</c:formatCode>
                <c:ptCount val="6"/>
                <c:pt idx="0">
                  <c:v>0.1525</c:v>
                </c:pt>
                <c:pt idx="1">
                  <c:v>1.4999999999999999E-2</c:v>
                </c:pt>
                <c:pt idx="2">
                  <c:v>7.6249999999999998E-3</c:v>
                </c:pt>
                <c:pt idx="3">
                  <c:v>5.0833333333333329E-3</c:v>
                </c:pt>
              </c:numCache>
            </c:numRef>
          </c:yVal>
          <c:smooth val="0"/>
        </c:ser>
        <c:dLbls>
          <c:showLegendKey val="0"/>
          <c:showVal val="0"/>
          <c:showCatName val="0"/>
          <c:showSerName val="0"/>
          <c:showPercent val="0"/>
          <c:showBubbleSize val="0"/>
        </c:dLbls>
        <c:axId val="34810688"/>
        <c:axId val="34811264"/>
      </c:scatterChart>
      <c:valAx>
        <c:axId val="34810688"/>
        <c:scaling>
          <c:orientation val="minMax"/>
        </c:scaling>
        <c:delete val="0"/>
        <c:axPos val="b"/>
        <c:numFmt formatCode="General" sourceLinked="1"/>
        <c:majorTickMark val="out"/>
        <c:minorTickMark val="none"/>
        <c:tickLblPos val="nextTo"/>
        <c:crossAx val="34811264"/>
        <c:crosses val="autoZero"/>
        <c:crossBetween val="midCat"/>
      </c:valAx>
      <c:valAx>
        <c:axId val="34811264"/>
        <c:scaling>
          <c:orientation val="minMax"/>
        </c:scaling>
        <c:delete val="0"/>
        <c:axPos val="l"/>
        <c:numFmt formatCode="General" sourceLinked="1"/>
        <c:majorTickMark val="out"/>
        <c:minorTickMark val="none"/>
        <c:tickLblPos val="nextTo"/>
        <c:crossAx val="34810688"/>
        <c:crosses val="autoZero"/>
        <c:crossBetween val="midCat"/>
      </c:valAx>
      <c:spPr>
        <a:ln>
          <a:solidFill>
            <a:schemeClr val="accent1"/>
          </a:solidFill>
        </a:ln>
      </c:spPr>
    </c:plotArea>
    <c:legend>
      <c:legendPos val="r"/>
      <c:layout>
        <c:manualLayout>
          <c:xMode val="edge"/>
          <c:yMode val="edge"/>
          <c:x val="3.1392041512052382E-2"/>
          <c:y val="1.8242019783120823E-2"/>
          <c:w val="0.93267445017648642"/>
          <c:h val="0.21245566546178238"/>
        </c:manualLayout>
      </c:layout>
      <c:overlay val="0"/>
      <c:txPr>
        <a:bodyPr/>
        <a:lstStyle/>
        <a:p>
          <a:pPr>
            <a:defRPr sz="1400"/>
          </a:pPr>
          <a:endParaRPr lang="en-US"/>
        </a:p>
      </c:txPr>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F02B6F-5354-49A9-91DD-A74A018A26F3}" type="datetimeFigureOut">
              <a:rPr lang="en-US" smtClean="0"/>
              <a:t>4/3/2013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C5BA8F-047A-4BA7-8A30-2AF1DFA73ADF}" type="slidenum">
              <a:rPr lang="en-US" smtClean="0"/>
              <a:t>‹#›</a:t>
            </a:fld>
            <a:endParaRPr lang="en-US" dirty="0"/>
          </a:p>
        </p:txBody>
      </p:sp>
    </p:spTree>
    <p:extLst>
      <p:ext uri="{BB962C8B-B14F-4D97-AF65-F5344CB8AC3E}">
        <p14:creationId xmlns:p14="http://schemas.microsoft.com/office/powerpoint/2010/main" val="411112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t</a:t>
            </a:r>
            <a:r>
              <a:rPr lang="en-US" baseline="0" dirty="0" smtClean="0"/>
              <a:t>oday I would like to share my PhD research on analyzing social media so that we have a new way of listening what people are talking about.  </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1</a:t>
            </a:fld>
            <a:endParaRPr lang="en-US" dirty="0"/>
          </a:p>
        </p:txBody>
      </p:sp>
    </p:spTree>
    <p:extLst>
      <p:ext uri="{BB962C8B-B14F-4D97-AF65-F5344CB8AC3E}">
        <p14:creationId xmlns:p14="http://schemas.microsoft.com/office/powerpoint/2010/main" val="467572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15</a:t>
            </a:fld>
            <a:endParaRPr lang="en-US" dirty="0"/>
          </a:p>
        </p:txBody>
      </p:sp>
    </p:spTree>
    <p:extLst>
      <p:ext uri="{BB962C8B-B14F-4D97-AF65-F5344CB8AC3E}">
        <p14:creationId xmlns:p14="http://schemas.microsoft.com/office/powerpoint/2010/main" val="322978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16</a:t>
            </a:fld>
            <a:endParaRPr lang="en-US" dirty="0"/>
          </a:p>
        </p:txBody>
      </p:sp>
    </p:spTree>
    <p:extLst>
      <p:ext uri="{BB962C8B-B14F-4D97-AF65-F5344CB8AC3E}">
        <p14:creationId xmlns:p14="http://schemas.microsoft.com/office/powerpoint/2010/main" val="162306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this paper, we take a topic-focused approach.</a:t>
            </a:r>
          </a:p>
          <a:p>
            <a:endParaRPr lang="en-US" baseline="0" dirty="0" smtClean="0"/>
          </a:p>
          <a:p>
            <a:r>
              <a:rPr lang="en-US" baseline="0" dirty="0" smtClean="0"/>
              <a:t>We observe that many applications use classifiers to automatically determine whether tweets are relevant to a application or not.</a:t>
            </a:r>
          </a:p>
          <a:p>
            <a:endParaRPr lang="en-US" baseline="0" dirty="0" smtClean="0"/>
          </a:p>
          <a:p>
            <a:r>
              <a:rPr lang="en-US" baseline="0" dirty="0" smtClean="0"/>
              <a:t>To generally support monitoring any application, we take a classifier of an application input,</a:t>
            </a:r>
          </a:p>
          <a:p>
            <a:r>
              <a:rPr lang="en-US" baseline="0" dirty="0" smtClean="0"/>
              <a:t>To efficiently process social media for this task, our monitor collect most relevant </a:t>
            </a:r>
            <a:r>
              <a:rPr lang="en-US" baseline="0" dirty="0" err="1" smtClean="0"/>
              <a:t>relevant</a:t>
            </a:r>
            <a:r>
              <a:rPr lang="en-US" baseline="0" dirty="0" smtClean="0"/>
              <a:t> tweets that pass the classier as out put. </a:t>
            </a:r>
          </a:p>
          <a:p>
            <a:endParaRPr lang="en-US" baseline="0" dirty="0" smtClean="0"/>
          </a:p>
          <a:p>
            <a:r>
              <a:rPr lang="en-US" baseline="0" dirty="0" smtClean="0"/>
              <a:t>We note that, as many classification models have been proposed, here, we assume classifier as given. </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19</a:t>
            </a:fld>
            <a:endParaRPr lang="en-US"/>
          </a:p>
        </p:txBody>
      </p:sp>
    </p:spTree>
    <p:extLst>
      <p:ext uri="{BB962C8B-B14F-4D97-AF65-F5344CB8AC3E}">
        <p14:creationId xmlns:p14="http://schemas.microsoft.com/office/powerpoint/2010/main" val="270630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23</a:t>
            </a:fld>
            <a:endParaRPr lang="en-US"/>
          </a:p>
        </p:txBody>
      </p:sp>
    </p:spTree>
    <p:extLst>
      <p:ext uri="{BB962C8B-B14F-4D97-AF65-F5344CB8AC3E}">
        <p14:creationId xmlns:p14="http://schemas.microsoft.com/office/powerpoint/2010/main" val="5420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Given available Twitter APIs, we need to sample tweets from the Twitter stream to enable accurate estimation.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Given a set of samples, we need to select a set of “optimal” keywords to track.</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24</a:t>
            </a:fld>
            <a:endParaRPr lang="en-US" dirty="0"/>
          </a:p>
        </p:txBody>
      </p:sp>
    </p:spTree>
    <p:extLst>
      <p:ext uri="{BB962C8B-B14F-4D97-AF65-F5344CB8AC3E}">
        <p14:creationId xmlns:p14="http://schemas.microsoft.com/office/powerpoint/2010/main" val="3457687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25</a:t>
            </a:fld>
            <a:endParaRPr lang="en-US" dirty="0"/>
          </a:p>
        </p:txBody>
      </p:sp>
    </p:spTree>
    <p:extLst>
      <p:ext uri="{BB962C8B-B14F-4D97-AF65-F5344CB8AC3E}">
        <p14:creationId xmlns:p14="http://schemas.microsoft.com/office/powerpoint/2010/main" val="134427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enable random walk on our tweet graph, we need to connect two tweets with the filter API, like how the hyperlinks connects two tweets in a web graph.</a:t>
            </a:r>
          </a:p>
          <a:p>
            <a:r>
              <a:rPr lang="en-US" baseline="0" dirty="0" smtClean="0"/>
              <a:t>Our </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31</a:t>
            </a:fld>
            <a:endParaRPr lang="en-US" dirty="0"/>
          </a:p>
        </p:txBody>
      </p:sp>
    </p:spTree>
    <p:extLst>
      <p:ext uri="{BB962C8B-B14F-4D97-AF65-F5344CB8AC3E}">
        <p14:creationId xmlns:p14="http://schemas.microsoft.com/office/powerpoint/2010/main" val="403567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43</a:t>
            </a:fld>
            <a:endParaRPr lang="en-US" dirty="0"/>
          </a:p>
        </p:txBody>
      </p:sp>
    </p:spTree>
    <p:extLst>
      <p:ext uri="{BB962C8B-B14F-4D97-AF65-F5344CB8AC3E}">
        <p14:creationId xmlns:p14="http://schemas.microsoft.com/office/powerpoint/2010/main" val="162306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am interested in profiling users’ home location in the context of </a:t>
            </a:r>
            <a:r>
              <a:rPr lang="en-US" baseline="0" dirty="0" err="1" smtClean="0"/>
              <a:t>socialmedia</a:t>
            </a:r>
            <a:r>
              <a:rPr lang="en-US" baseline="0" dirty="0" smtClean="0"/>
              <a:t>.</a:t>
            </a:r>
          </a:p>
          <a:p>
            <a:r>
              <a:rPr lang="en-US" baseline="0" dirty="0" smtClean="0"/>
              <a:t>Here, we define the home location</a:t>
            </a:r>
          </a:p>
          <a:p>
            <a:endParaRPr lang="en-US" baseline="0" dirty="0" smtClean="0"/>
          </a:p>
          <a:p>
            <a:r>
              <a:rPr lang="en-US" baseline="0" dirty="0" smtClean="0"/>
              <a:t>Specifically, we aim to utilize two types of resources (user centric data) /social network work data) to predict user’s home location </a:t>
            </a:r>
          </a:p>
          <a:p>
            <a:endParaRPr lang="en-US" baseline="0" dirty="0" smtClean="0"/>
          </a:p>
          <a:p>
            <a:r>
              <a:rPr lang="en-US" baseline="0" dirty="0" smtClean="0"/>
              <a:t>We </a:t>
            </a:r>
            <a:r>
              <a:rPr lang="en-US" baseline="0" dirty="0" err="1" smtClean="0"/>
              <a:t>emphize</a:t>
            </a:r>
            <a:r>
              <a:rPr lang="en-US" baseline="0" dirty="0" smtClean="0"/>
              <a:t> that this is the first work that profiles users location from network, and text data. Traditional only explore text data only.</a:t>
            </a:r>
          </a:p>
          <a:p>
            <a:r>
              <a:rPr lang="en-US" baseline="0" dirty="0" smtClean="0"/>
              <a:t>While we profile </a:t>
            </a:r>
          </a:p>
          <a:p>
            <a:endParaRPr lang="en-US" baseline="0" dirty="0" smtClean="0"/>
          </a:p>
        </p:txBody>
      </p:sp>
      <p:sp>
        <p:nvSpPr>
          <p:cNvPr id="4" name="Slide Number Placeholder 3"/>
          <p:cNvSpPr>
            <a:spLocks noGrp="1"/>
          </p:cNvSpPr>
          <p:nvPr>
            <p:ph type="sldNum" sz="quarter" idx="10"/>
          </p:nvPr>
        </p:nvSpPr>
        <p:spPr/>
        <p:txBody>
          <a:bodyPr/>
          <a:lstStyle/>
          <a:p>
            <a:fld id="{54C5BA8F-047A-4BA7-8A30-2AF1DFA73ADF}" type="slidenum">
              <a:rPr lang="en-US" smtClean="0"/>
              <a:t>46</a:t>
            </a:fld>
            <a:endParaRPr lang="en-US" dirty="0"/>
          </a:p>
        </p:txBody>
      </p:sp>
    </p:spTree>
    <p:extLst>
      <p:ext uri="{BB962C8B-B14F-4D97-AF65-F5344CB8AC3E}">
        <p14:creationId xmlns:p14="http://schemas.microsoft.com/office/powerpoint/2010/main" val="3233366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as</a:t>
            </a:r>
            <a:r>
              <a:rPr lang="en-US" baseline="0" dirty="0" smtClean="0"/>
              <a:t> in the graph, an edge will connect different locations (two nodes will not have the same locations), thus, we use to probability model to capture with there is an edge between two nodes given their locations. </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51</a:t>
            </a:fld>
            <a:endParaRPr lang="en-US" dirty="0"/>
          </a:p>
        </p:txBody>
      </p:sp>
    </p:spTree>
    <p:extLst>
      <p:ext uri="{BB962C8B-B14F-4D97-AF65-F5344CB8AC3E}">
        <p14:creationId xmlns:p14="http://schemas.microsoft.com/office/powerpoint/2010/main" val="414171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motivate</a:t>
            </a:r>
            <a:r>
              <a:rPr lang="en-US" baseline="0" dirty="0" smtClean="0"/>
              <a:t> my talk, I would like to answer a simple question in the following slides.</a:t>
            </a:r>
          </a:p>
          <a:p>
            <a:endParaRPr lang="en-US" baseline="0" dirty="0" smtClean="0"/>
          </a:p>
          <a:p>
            <a:r>
              <a:rPr lang="en-US" dirty="0" smtClean="0"/>
              <a:t>Why do we want to analyze social media?</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2</a:t>
            </a:fld>
            <a:endParaRPr lang="en-US" dirty="0"/>
          </a:p>
        </p:txBody>
      </p:sp>
    </p:spTree>
    <p:extLst>
      <p:ext uri="{BB962C8B-B14F-4D97-AF65-F5344CB8AC3E}">
        <p14:creationId xmlns:p14="http://schemas.microsoft.com/office/powerpoint/2010/main" val="2028076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58</a:t>
            </a:fld>
            <a:endParaRPr lang="en-US" dirty="0"/>
          </a:p>
        </p:txBody>
      </p:sp>
    </p:spTree>
    <p:extLst>
      <p:ext uri="{BB962C8B-B14F-4D97-AF65-F5344CB8AC3E}">
        <p14:creationId xmlns:p14="http://schemas.microsoft.com/office/powerpoint/2010/main" val="194480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59</a:t>
            </a:fld>
            <a:endParaRPr lang="en-US" dirty="0"/>
          </a:p>
        </p:txBody>
      </p:sp>
    </p:spTree>
    <p:extLst>
      <p:ext uri="{BB962C8B-B14F-4D97-AF65-F5344CB8AC3E}">
        <p14:creationId xmlns:p14="http://schemas.microsoft.com/office/powerpoint/2010/main" val="1226831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65</a:t>
            </a:fld>
            <a:endParaRPr lang="en-US" dirty="0"/>
          </a:p>
        </p:txBody>
      </p:sp>
    </p:spTree>
    <p:extLst>
      <p:ext uri="{BB962C8B-B14F-4D97-AF65-F5344CB8AC3E}">
        <p14:creationId xmlns:p14="http://schemas.microsoft.com/office/powerpoint/2010/main" val="1226831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70</a:t>
            </a:fld>
            <a:endParaRPr lang="en-US" dirty="0"/>
          </a:p>
        </p:txBody>
      </p:sp>
    </p:spTree>
    <p:extLst>
      <p:ext uri="{BB962C8B-B14F-4D97-AF65-F5344CB8AC3E}">
        <p14:creationId xmlns:p14="http://schemas.microsoft.com/office/powerpoint/2010/main" val="318760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shown here, today many social media services, such as Twitter and Facebook  have become a popular information channel for general users to share and consume information.</a:t>
            </a:r>
          </a:p>
          <a:p>
            <a:endParaRPr lang="en-US" baseline="0" dirty="0" smtClean="0"/>
          </a:p>
          <a:p>
            <a:r>
              <a:rPr lang="en-US" baseline="0" dirty="0" smtClean="0"/>
              <a:t>For example, Twitter, which we will focus on today’s talk, have 500 millions users, and generated 340 millions tweets. </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3</a:t>
            </a:fld>
            <a:endParaRPr lang="en-US" dirty="0"/>
          </a:p>
        </p:txBody>
      </p:sp>
    </p:spTree>
    <p:extLst>
      <p:ext uri="{BB962C8B-B14F-4D97-AF65-F5344CB8AC3E}">
        <p14:creationId xmlns:p14="http://schemas.microsoft.com/office/powerpoint/2010/main" val="1216662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such big</a:t>
            </a:r>
            <a:r>
              <a:rPr lang="en-US" baseline="0" dirty="0" smtClean="0"/>
              <a:t> social media have a lot of unique advantages over traditional media, say, news. </a:t>
            </a:r>
          </a:p>
          <a:p>
            <a:r>
              <a:rPr lang="en-US" baseline="0" dirty="0" smtClean="0"/>
              <a:t>First, it has broad coverage. </a:t>
            </a:r>
          </a:p>
          <a:p>
            <a:r>
              <a:rPr lang="en-US" baseline="0" dirty="0" smtClean="0"/>
              <a:t>Here, I mean social media are created by millions of  general users instead of  a few reporters</a:t>
            </a:r>
          </a:p>
          <a:p>
            <a:r>
              <a:rPr lang="en-US" dirty="0" smtClean="0"/>
              <a:t>They cover</a:t>
            </a:r>
            <a:r>
              <a:rPr lang="en-US" baseline="0" dirty="0" smtClean="0"/>
              <a:t> every type of information from global news, like North Korea nuclear test , to local events (car theft in </a:t>
            </a:r>
            <a:r>
              <a:rPr lang="en-US" baseline="0" dirty="0" err="1" smtClean="0"/>
              <a:t>neiborhood</a:t>
            </a:r>
            <a:r>
              <a:rPr lang="en-US" baseline="0" dirty="0" smtClean="0"/>
              <a:t>), to even more fine-grained information personal feeling about news.</a:t>
            </a:r>
          </a:p>
          <a:p>
            <a:endParaRPr lang="en-US" baseline="0" dirty="0" smtClean="0"/>
          </a:p>
          <a:p>
            <a:r>
              <a:rPr lang="en-US" baseline="0" dirty="0" smtClean="0"/>
              <a:t>It is a rich resource to mine.</a:t>
            </a:r>
          </a:p>
          <a:p>
            <a:r>
              <a:rPr lang="en-US" baseline="0" dirty="0" smtClean="0"/>
              <a:t>Information also cover various domains.</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4</a:t>
            </a:fld>
            <a:endParaRPr lang="en-US"/>
          </a:p>
        </p:txBody>
      </p:sp>
    </p:spTree>
    <p:extLst>
      <p:ext uri="{BB962C8B-B14F-4D97-AF65-F5344CB8AC3E}">
        <p14:creationId xmlns:p14="http://schemas.microsoft.com/office/powerpoint/2010/main" val="2896745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advantage of social media is its freshness.</a:t>
            </a:r>
          </a:p>
          <a:p>
            <a:r>
              <a:rPr lang="en-US" dirty="0" smtClean="0"/>
              <a:t>With</a:t>
            </a:r>
            <a:r>
              <a:rPr lang="en-US" baseline="0" dirty="0" smtClean="0"/>
              <a:t> the wide of mobile interfaces and the large number of users, social media generated instantly and </a:t>
            </a:r>
            <a:r>
              <a:rPr lang="en-US" baseline="0" dirty="0" err="1" smtClean="0"/>
              <a:t>propage</a:t>
            </a:r>
            <a:r>
              <a:rPr lang="en-US" baseline="0" dirty="0" smtClean="0"/>
              <a:t> very fast. </a:t>
            </a:r>
          </a:p>
          <a:p>
            <a:r>
              <a:rPr lang="en-US" baseline="0" dirty="0" smtClean="0"/>
              <a:t>Here, the picture of how faster earth-quake related tweets are generated after the earth quake in 2011 in DC area. The speed of tweets is faster than earth quake. </a:t>
            </a:r>
            <a:r>
              <a:rPr lang="en-US" baseline="0" dirty="0" err="1" smtClean="0"/>
              <a:t>wavses</a:t>
            </a:r>
            <a:endParaRPr lang="en-US" baseline="0" dirty="0" smtClean="0"/>
          </a:p>
          <a:p>
            <a:r>
              <a:rPr lang="en-US" baseline="0" dirty="0" smtClean="0"/>
              <a:t>It is ideal resources for finding new issues/</a:t>
            </a:r>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5</a:t>
            </a:fld>
            <a:endParaRPr lang="en-US" dirty="0"/>
          </a:p>
        </p:txBody>
      </p:sp>
    </p:spTree>
    <p:extLst>
      <p:ext uri="{BB962C8B-B14F-4D97-AF65-F5344CB8AC3E}">
        <p14:creationId xmlns:p14="http://schemas.microsoft.com/office/powerpoint/2010/main" val="4160095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advantage is rich information.</a:t>
            </a:r>
          </a:p>
          <a:p>
            <a:r>
              <a:rPr lang="en-US" dirty="0" smtClean="0"/>
              <a:t>A</a:t>
            </a:r>
            <a:r>
              <a:rPr lang="en-US" baseline="0" dirty="0" smtClean="0"/>
              <a:t> tweet </a:t>
            </a:r>
          </a:p>
          <a:p>
            <a:r>
              <a:rPr lang="en-US" baseline="0" dirty="0" smtClean="0"/>
              <a:t>Is not only a text </a:t>
            </a:r>
            <a:r>
              <a:rPr lang="en-US" baseline="0" dirty="0" err="1" smtClean="0"/>
              <a:t>messange</a:t>
            </a:r>
            <a:r>
              <a:rPr lang="en-US" baseline="0" dirty="0" smtClean="0"/>
              <a:t>.</a:t>
            </a:r>
          </a:p>
          <a:p>
            <a:r>
              <a:rPr lang="en-US" baseline="0" dirty="0" smtClean="0"/>
              <a:t>It associates a real user,  the user is associated with profiles. </a:t>
            </a:r>
          </a:p>
          <a:p>
            <a:r>
              <a:rPr lang="en-US" baseline="0" dirty="0" smtClean="0"/>
              <a:t>Further, the users activities, and social network,</a:t>
            </a:r>
          </a:p>
          <a:p>
            <a:r>
              <a:rPr lang="en-US" baseline="0" dirty="0" smtClean="0"/>
              <a:t>We also us to do complex analysis.. </a:t>
            </a:r>
          </a:p>
        </p:txBody>
      </p:sp>
      <p:sp>
        <p:nvSpPr>
          <p:cNvPr id="4" name="Slide Number Placeholder 3"/>
          <p:cNvSpPr>
            <a:spLocks noGrp="1"/>
          </p:cNvSpPr>
          <p:nvPr>
            <p:ph type="sldNum" sz="quarter" idx="10"/>
          </p:nvPr>
        </p:nvSpPr>
        <p:spPr/>
        <p:txBody>
          <a:bodyPr/>
          <a:lstStyle/>
          <a:p>
            <a:fld id="{54C5BA8F-047A-4BA7-8A30-2AF1DFA73ADF}" type="slidenum">
              <a:rPr lang="en-US" smtClean="0"/>
              <a:t>6</a:t>
            </a:fld>
            <a:endParaRPr lang="en-US" dirty="0"/>
          </a:p>
        </p:txBody>
      </p:sp>
    </p:spTree>
    <p:extLst>
      <p:ext uri="{BB962C8B-B14F-4D97-AF65-F5344CB8AC3E}">
        <p14:creationId xmlns:p14="http://schemas.microsoft.com/office/powerpoint/2010/main" val="72168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more concrete about what opportunities are , I would like to give more examples in the following slides. </a:t>
            </a:r>
          </a:p>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7</a:t>
            </a:fld>
            <a:endParaRPr lang="en-US" dirty="0"/>
          </a:p>
        </p:txBody>
      </p:sp>
    </p:spTree>
    <p:extLst>
      <p:ext uri="{BB962C8B-B14F-4D97-AF65-F5344CB8AC3E}">
        <p14:creationId xmlns:p14="http://schemas.microsoft.com/office/powerpoint/2010/main" val="4279395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in the business</a:t>
            </a:r>
            <a:r>
              <a:rPr lang="en-US" baseline="0" dirty="0" smtClean="0"/>
              <a:t> intelligence domain</a:t>
            </a:r>
          </a:p>
          <a:p>
            <a:r>
              <a:rPr lang="en-US" baseline="0" dirty="0" smtClean="0"/>
              <a:t>By mining social media, business owners can understand their customers and markets without doing surveys.</a:t>
            </a:r>
          </a:p>
          <a:p>
            <a:r>
              <a:rPr lang="en-US" baseline="0" dirty="0" smtClean="0"/>
              <a:t>On one hand, by mining tweets, we can know thee age groups of users who like </a:t>
            </a:r>
            <a:r>
              <a:rPr lang="en-US" baseline="0" dirty="0" err="1" smtClean="0"/>
              <a:t>iphone</a:t>
            </a:r>
            <a:r>
              <a:rPr lang="en-US" baseline="0" dirty="0" smtClean="0"/>
              <a:t>, or where do people get donuts. </a:t>
            </a:r>
          </a:p>
        </p:txBody>
      </p:sp>
      <p:sp>
        <p:nvSpPr>
          <p:cNvPr id="4" name="Slide Number Placeholder 3"/>
          <p:cNvSpPr>
            <a:spLocks noGrp="1"/>
          </p:cNvSpPr>
          <p:nvPr>
            <p:ph type="sldNum" sz="quarter" idx="10"/>
          </p:nvPr>
        </p:nvSpPr>
        <p:spPr/>
        <p:txBody>
          <a:bodyPr/>
          <a:lstStyle/>
          <a:p>
            <a:fld id="{54C5BA8F-047A-4BA7-8A30-2AF1DFA73ADF}" type="slidenum">
              <a:rPr lang="en-US" smtClean="0"/>
              <a:t>8</a:t>
            </a:fld>
            <a:endParaRPr lang="en-US" dirty="0"/>
          </a:p>
        </p:txBody>
      </p:sp>
    </p:spTree>
    <p:extLst>
      <p:ext uri="{BB962C8B-B14F-4D97-AF65-F5344CB8AC3E}">
        <p14:creationId xmlns:p14="http://schemas.microsoft.com/office/powerpoint/2010/main" val="251016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social media, we want to enable various applications? </a:t>
            </a:r>
          </a:p>
          <a:p>
            <a:r>
              <a:rPr lang="en-US" baseline="0" dirty="0" smtClean="0"/>
              <a:t>How could filling the </a:t>
            </a:r>
            <a:r>
              <a:rPr lang="en-US" baseline="0" dirty="0" err="1" smtClean="0"/>
              <a:t>ess</a:t>
            </a:r>
            <a:r>
              <a:rPr lang="en-US" baseline="0" dirty="0" smtClean="0"/>
              <a:t> components to realize those applications. </a:t>
            </a:r>
          </a:p>
          <a:p>
            <a:endParaRPr lang="en-US" baseline="0" dirty="0" smtClean="0"/>
          </a:p>
          <a:p>
            <a:r>
              <a:rPr lang="en-US" dirty="0" err="1" smtClean="0"/>
              <a:t>Emphze</a:t>
            </a:r>
            <a:r>
              <a:rPr lang="en-US" baseline="0" dirty="0" smtClean="0"/>
              <a:t> social media</a:t>
            </a:r>
          </a:p>
          <a:p>
            <a:endParaRPr lang="en-US" dirty="0"/>
          </a:p>
        </p:txBody>
      </p:sp>
      <p:sp>
        <p:nvSpPr>
          <p:cNvPr id="4" name="Slide Number Placeholder 3"/>
          <p:cNvSpPr>
            <a:spLocks noGrp="1"/>
          </p:cNvSpPr>
          <p:nvPr>
            <p:ph type="sldNum" sz="quarter" idx="10"/>
          </p:nvPr>
        </p:nvSpPr>
        <p:spPr/>
        <p:txBody>
          <a:bodyPr/>
          <a:lstStyle/>
          <a:p>
            <a:fld id="{54C5BA8F-047A-4BA7-8A30-2AF1DFA73ADF}" type="slidenum">
              <a:rPr lang="en-US" smtClean="0"/>
              <a:t>13</a:t>
            </a:fld>
            <a:endParaRPr lang="en-US" dirty="0"/>
          </a:p>
        </p:txBody>
      </p:sp>
    </p:spTree>
    <p:extLst>
      <p:ext uri="{BB962C8B-B14F-4D97-AF65-F5344CB8AC3E}">
        <p14:creationId xmlns:p14="http://schemas.microsoft.com/office/powerpoint/2010/main" val="3294996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174974C7-68BD-48DA-85B8-9E3498DD62C0}" type="datetime1">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a:t>
            </a:fld>
            <a:endParaRPr lang="en-US"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2BF0B89-2A37-411E-A26F-97789CAC526C}" type="datetime1">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1"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Vertical Title 1"/>
          <p:cNvSpPr>
            <a:spLocks noGrp="1"/>
          </p:cNvSpPr>
          <p:nvPr>
            <p:ph type="title" orient="vert"/>
          </p:nvPr>
        </p:nvSpPr>
        <p:spPr>
          <a:xfrm>
            <a:off x="6781800" y="274642"/>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9546628-E8D1-4255-B144-F74285128F68}" type="datetime1">
              <a:rPr lang="en-US" smtClean="0"/>
              <a:t>4/3/2013</a:t>
            </a:fld>
            <a:endParaRPr lang="en-US" dirty="0"/>
          </a:p>
        </p:txBody>
      </p:sp>
      <p:sp>
        <p:nvSpPr>
          <p:cNvPr id="5" name="Footer Placeholder 4"/>
          <p:cNvSpPr>
            <a:spLocks noGrp="1"/>
          </p:cNvSpPr>
          <p:nvPr>
            <p:ph type="ftr" sz="quarter" idx="11"/>
          </p:nvPr>
        </p:nvSpPr>
        <p:spPr>
          <a:xfrm>
            <a:off x="2640597" y="6377461"/>
            <a:ext cx="3836404" cy="365125"/>
          </a:xfrm>
        </p:spPr>
        <p:txBody>
          <a:bodyPr/>
          <a:lstStyle/>
          <a:p>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BA4C26A-A745-4D1D-BD5D-7E9C36EB7918}" type="datetime1">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2BCD7A8-7CF9-4598-B5B1-2DB062767283}" type="datetime1">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5AACFA2-5A4E-4D59-95D1-F60CE2EDB699}" type="datetime1">
              <a:rPr lang="en-US" smtClean="0"/>
              <a:t>4/3/2013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9"/>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9"/>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8462B6E-C0D4-4912-B762-393F4C64C685}" type="datetime1">
              <a:rPr lang="en-US" smtClean="0"/>
              <a:t>4/3/2013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D4F7D7D-4679-4DA3-881E-2B7F3EFF4828}" type="datetime1">
              <a:rPr lang="en-US" smtClean="0"/>
              <a:t>4/3/2013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33488C-786D-44B5-A1A1-FC03F17BEA53}" type="datetime1">
              <a:rPr lang="en-US" smtClean="0"/>
              <a:t>4/3/2013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8" y="1743134"/>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598F97A-F6C4-48A8-B22E-214A0865323D}" type="datetime1">
              <a:rPr lang="en-US" smtClean="0"/>
              <a:t>4/3/2013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48496-6061-4952-8C25-B8E1BA644B92}" type="slidenum">
              <a:rPr lang="en-US" smtClean="0"/>
              <a:t>‹#›</a:t>
            </a:fld>
            <a:endParaRPr lang="en-US" dirty="0"/>
          </a:p>
        </p:txBody>
      </p:sp>
      <p:sp>
        <p:nvSpPr>
          <p:cNvPr id="12" name="Rectangle 11"/>
          <p:cNvSpPr/>
          <p:nvPr/>
        </p:nvSpPr>
        <p:spPr bwMode="invGray">
          <a:xfrm>
            <a:off x="2855738"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8"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8845E3D1-CD1E-4EC1-87D9-43DBF76D60B4}" type="datetime1">
              <a:rPr lang="en-US" smtClean="0"/>
              <a:t>4/3/2013</a:t>
            </a:fld>
            <a:endParaRPr lang="en-US" dirty="0"/>
          </a:p>
        </p:txBody>
      </p:sp>
      <p:sp>
        <p:nvSpPr>
          <p:cNvPr id="11" name="Rectangle 10"/>
          <p:cNvSpPr/>
          <p:nvPr/>
        </p:nvSpPr>
        <p:spPr>
          <a:xfrm>
            <a:off x="2855738"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8"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8339328" y="1170432"/>
            <a:ext cx="733864" cy="201168"/>
          </a:xfrm>
        </p:spPr>
        <p:txBody>
          <a:bodyPr/>
          <a:lstStyle/>
          <a:p>
            <a:fld id="{18E48496-6061-4952-8C25-B8E1BA644B92}"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7" name="Rectangle 6"/>
          <p:cNvSpPr/>
          <p:nvPr/>
        </p:nvSpPr>
        <p:spPr bwMode="ltGray">
          <a:xfrm>
            <a:off x="1" y="2"/>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3"/>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6A769ED4-D1AC-47F9-B8C1-511513B899C8}" type="datetime1">
              <a:rPr lang="en-US" smtClean="0"/>
              <a:t>4/3/2013</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18E48496-6061-4952-8C25-B8E1BA644B9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canary.cs.illinois.edu/crimedetection/index_ui.php"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30.pn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jpe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57.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6.jpeg"/><Relationship Id="rId4" Type="http://schemas.openxmlformats.org/officeDocument/2006/relationships/image" Target="../media/image61.png"/><Relationship Id="rId9" Type="http://schemas.openxmlformats.org/officeDocument/2006/relationships/image" Target="../media/image65.jpe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57.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0.wmf"/></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200400"/>
            <a:ext cx="8077200" cy="1673352"/>
          </a:xfrm>
        </p:spPr>
        <p:txBody>
          <a:bodyPr>
            <a:normAutofit fontScale="90000"/>
          </a:bodyPr>
          <a:lstStyle/>
          <a:p>
            <a:r>
              <a:rPr lang="en-US" dirty="0"/>
              <a:t>Towards </a:t>
            </a:r>
            <a:r>
              <a:rPr lang="en-US" dirty="0" smtClean="0"/>
              <a:t>a Data </a:t>
            </a:r>
            <a:r>
              <a:rPr lang="en-US" dirty="0"/>
              <a:t>Platform for </a:t>
            </a:r>
            <a:r>
              <a:rPr lang="en-US" dirty="0" smtClean="0"/>
              <a:t>Analyzing Social Media</a:t>
            </a:r>
            <a:r>
              <a:rPr lang="en-US" dirty="0"/>
              <a:t/>
            </a:r>
            <a:br>
              <a:rPr lang="en-US" dirty="0"/>
            </a:br>
            <a:endParaRPr lang="en-US" dirty="0"/>
          </a:p>
        </p:txBody>
      </p:sp>
      <p:sp>
        <p:nvSpPr>
          <p:cNvPr id="5" name="Subtitle 4"/>
          <p:cNvSpPr>
            <a:spLocks noGrp="1"/>
          </p:cNvSpPr>
          <p:nvPr>
            <p:ph type="subTitle" idx="1"/>
          </p:nvPr>
        </p:nvSpPr>
        <p:spPr>
          <a:xfrm>
            <a:off x="685800" y="1600200"/>
            <a:ext cx="8077200" cy="1499616"/>
          </a:xfrm>
        </p:spPr>
        <p:txBody>
          <a:bodyPr/>
          <a:lstStyle/>
          <a:p>
            <a:r>
              <a:rPr lang="en-US" dirty="0"/>
              <a:t>Listening to the Whole World and Making Sense of It</a:t>
            </a:r>
          </a:p>
        </p:txBody>
      </p:sp>
      <p:sp>
        <p:nvSpPr>
          <p:cNvPr id="2" name="TextBox 1"/>
          <p:cNvSpPr txBox="1"/>
          <p:nvPr/>
        </p:nvSpPr>
        <p:spPr>
          <a:xfrm>
            <a:off x="3581400" y="5456583"/>
            <a:ext cx="4724400" cy="923330"/>
          </a:xfrm>
          <a:prstGeom prst="rect">
            <a:avLst/>
          </a:prstGeom>
          <a:noFill/>
        </p:spPr>
        <p:txBody>
          <a:bodyPr wrap="square" rtlCol="0">
            <a:spAutoFit/>
          </a:bodyPr>
          <a:lstStyle/>
          <a:p>
            <a:r>
              <a:rPr lang="en-US" dirty="0" smtClean="0"/>
              <a:t>Rui Li </a:t>
            </a:r>
          </a:p>
          <a:p>
            <a:r>
              <a:rPr lang="en-US" dirty="0" smtClean="0"/>
              <a:t>ruili1@illinois.edu</a:t>
            </a:r>
          </a:p>
          <a:p>
            <a:r>
              <a:rPr lang="en-US" dirty="0" smtClean="0"/>
              <a:t>University of Illinois at Urbana - Champaign  </a:t>
            </a:r>
            <a:endParaRPr lang="en-US" dirty="0"/>
          </a:p>
        </p:txBody>
      </p:sp>
      <p:sp>
        <p:nvSpPr>
          <p:cNvPr id="3" name="Slide Number Placeholder 2"/>
          <p:cNvSpPr>
            <a:spLocks noGrp="1"/>
          </p:cNvSpPr>
          <p:nvPr>
            <p:ph type="sldNum" sz="quarter" idx="12"/>
          </p:nvPr>
        </p:nvSpPr>
        <p:spPr/>
        <p:txBody>
          <a:bodyPr/>
          <a:lstStyle/>
          <a:p>
            <a:fld id="{18E48496-6061-4952-8C25-B8E1BA644B92}" type="slidenum">
              <a:rPr lang="en-US" smtClean="0"/>
              <a:t>1</a:t>
            </a:fld>
            <a:endParaRPr lang="en-US" dirty="0"/>
          </a:p>
        </p:txBody>
      </p:sp>
    </p:spTree>
    <p:extLst>
      <p:ext uri="{BB962C8B-B14F-4D97-AF65-F5344CB8AC3E}">
        <p14:creationId xmlns:p14="http://schemas.microsoft.com/office/powerpoint/2010/main" val="3109020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Demo: </a:t>
            </a:r>
            <a:r>
              <a:rPr lang="en-US" sz="3200" u="sng" dirty="0" smtClean="0"/>
              <a:t>T</a:t>
            </a:r>
            <a:r>
              <a:rPr lang="en-US" sz="3200" dirty="0" smtClean="0"/>
              <a:t>witter based </a:t>
            </a:r>
            <a:r>
              <a:rPr lang="en-US" sz="3200" u="sng" dirty="0" smtClean="0"/>
              <a:t>E</a:t>
            </a:r>
            <a:r>
              <a:rPr lang="en-US" sz="3200" dirty="0" smtClean="0"/>
              <a:t>vent </a:t>
            </a:r>
            <a:r>
              <a:rPr lang="en-US" sz="3200" u="sng" dirty="0" smtClean="0"/>
              <a:t>D</a:t>
            </a:r>
            <a:r>
              <a:rPr lang="en-US" sz="3200" dirty="0" smtClean="0"/>
              <a:t>etection and </a:t>
            </a:r>
            <a:r>
              <a:rPr lang="en-US" sz="3200" u="sng" dirty="0" smtClean="0"/>
              <a:t>A</a:t>
            </a:r>
            <a:r>
              <a:rPr lang="en-US" sz="3200" dirty="0" smtClean="0"/>
              <a:t>nalysis </a:t>
            </a:r>
            <a:r>
              <a:rPr lang="en-US" sz="3200" u="sng" dirty="0" smtClean="0"/>
              <a:t>S</a:t>
            </a:r>
            <a:r>
              <a:rPr lang="en-US" sz="3200" dirty="0" smtClean="0"/>
              <a:t>ystem (TEDAS) </a:t>
            </a:r>
            <a:r>
              <a:rPr lang="en-US" sz="3200" dirty="0"/>
              <a:t>[</a:t>
            </a:r>
            <a:r>
              <a:rPr lang="en-US" sz="3200" dirty="0" smtClean="0"/>
              <a:t>ICDE 2012]</a:t>
            </a:r>
            <a:endParaRPr lang="en-US" sz="3200" dirty="0"/>
          </a:p>
        </p:txBody>
      </p:sp>
      <p:sp>
        <p:nvSpPr>
          <p:cNvPr id="5" name="Slide Number Placeholder 4"/>
          <p:cNvSpPr>
            <a:spLocks noGrp="1"/>
          </p:cNvSpPr>
          <p:nvPr>
            <p:ph type="sldNum" sz="quarter" idx="12"/>
          </p:nvPr>
        </p:nvSpPr>
        <p:spPr/>
        <p:txBody>
          <a:bodyPr/>
          <a:lstStyle/>
          <a:p>
            <a:fld id="{18E48496-6061-4952-8C25-B8E1BA644B92}" type="slidenum">
              <a:rPr lang="en-US" smtClean="0"/>
              <a:t>10</a:t>
            </a:fld>
            <a:endParaRPr lang="en-US" dirty="0"/>
          </a:p>
        </p:txBody>
      </p:sp>
      <p:sp>
        <p:nvSpPr>
          <p:cNvPr id="6" name="TextBox 5"/>
          <p:cNvSpPr txBox="1"/>
          <p:nvPr/>
        </p:nvSpPr>
        <p:spPr>
          <a:xfrm>
            <a:off x="1905000" y="3064565"/>
            <a:ext cx="5029200" cy="400110"/>
          </a:xfrm>
          <a:prstGeom prst="rect">
            <a:avLst/>
          </a:prstGeom>
          <a:noFill/>
        </p:spPr>
        <p:txBody>
          <a:bodyPr wrap="square" rtlCol="0">
            <a:spAutoFit/>
          </a:bodyPr>
          <a:lstStyle/>
          <a:p>
            <a:r>
              <a:rPr lang="en-US" sz="2000" b="1" dirty="0">
                <a:hlinkClick r:id="rId2"/>
              </a:rPr>
              <a:t>http://canary.cs.illinois.edu/crimedetection</a:t>
            </a:r>
            <a:r>
              <a:rPr lang="en-US" sz="2000" b="1" dirty="0" smtClean="0">
                <a:hlinkClick r:id="rId2"/>
              </a:rPr>
              <a:t>/</a:t>
            </a:r>
            <a:endParaRPr lang="en-US" sz="2000" b="1" dirty="0"/>
          </a:p>
        </p:txBody>
      </p:sp>
    </p:spTree>
    <p:extLst>
      <p:ext uri="{BB962C8B-B14F-4D97-AF65-F5344CB8AC3E}">
        <p14:creationId xmlns:p14="http://schemas.microsoft.com/office/powerpoint/2010/main" val="1095499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are two </a:t>
            </a:r>
            <a:r>
              <a:rPr lang="en-US" sz="3200" u="sng" dirty="0" smtClean="0"/>
              <a:t>challenges</a:t>
            </a:r>
            <a:r>
              <a:rPr lang="en-US" sz="3200" dirty="0" smtClean="0"/>
              <a:t> for effectively analyzing </a:t>
            </a:r>
            <a:r>
              <a:rPr lang="en-US" sz="3200" dirty="0"/>
              <a:t>social </a:t>
            </a:r>
            <a:r>
              <a:rPr lang="en-US" sz="3200" dirty="0" smtClean="0"/>
              <a:t>media in general</a:t>
            </a:r>
            <a:endParaRPr lang="en-US" sz="3200" dirty="0"/>
          </a:p>
        </p:txBody>
      </p:sp>
      <p:sp>
        <p:nvSpPr>
          <p:cNvPr id="3" name="Content Placeholder 2"/>
          <p:cNvSpPr>
            <a:spLocks noGrp="1"/>
          </p:cNvSpPr>
          <p:nvPr>
            <p:ph idx="1"/>
          </p:nvPr>
        </p:nvSpPr>
        <p:spPr/>
        <p:txBody>
          <a:bodyPr>
            <a:normAutofit/>
          </a:bodyPr>
          <a:lstStyle/>
          <a:p>
            <a:r>
              <a:rPr lang="en-US" dirty="0"/>
              <a:t>S</a:t>
            </a:r>
            <a:r>
              <a:rPr lang="en-US" dirty="0" smtClean="0"/>
              <a:t>ocial media are </a:t>
            </a:r>
            <a:r>
              <a:rPr lang="en-US" sz="4400" b="1" dirty="0" smtClean="0">
                <a:solidFill>
                  <a:srgbClr val="FF0000"/>
                </a:solidFill>
              </a:rPr>
              <a:t>big</a:t>
            </a:r>
            <a:r>
              <a:rPr lang="en-US" dirty="0" smtClean="0"/>
              <a:t>! </a:t>
            </a:r>
          </a:p>
          <a:p>
            <a:pPr lvl="1"/>
            <a:r>
              <a:rPr lang="en-US" b="1" dirty="0" smtClean="0">
                <a:solidFill>
                  <a:srgbClr val="FF0000"/>
                </a:solidFill>
              </a:rPr>
              <a:t>340</a:t>
            </a:r>
            <a:r>
              <a:rPr lang="en-US" dirty="0" smtClean="0"/>
              <a:t> million tweets everyday</a:t>
            </a:r>
          </a:p>
          <a:p>
            <a:pPr lvl="1"/>
            <a:r>
              <a:rPr lang="en-US" b="1" dirty="0" smtClean="0">
                <a:solidFill>
                  <a:srgbClr val="FF0000"/>
                </a:solidFill>
              </a:rPr>
              <a:t>500</a:t>
            </a:r>
            <a:r>
              <a:rPr lang="en-US" dirty="0" smtClean="0"/>
              <a:t> million users</a:t>
            </a:r>
          </a:p>
          <a:p>
            <a:r>
              <a:rPr lang="en-US" dirty="0" smtClean="0"/>
              <a:t>Social media are </a:t>
            </a:r>
            <a:r>
              <a:rPr lang="en-US" b="1" dirty="0" smtClean="0">
                <a:solidFill>
                  <a:srgbClr val="FF0000"/>
                </a:solidFill>
                <a:latin typeface="Blackadder ITC" pitchFamily="82" charset="0"/>
              </a:rPr>
              <a:t>Noisy</a:t>
            </a:r>
            <a:r>
              <a:rPr lang="en-US" dirty="0" smtClean="0"/>
              <a:t>!</a:t>
            </a:r>
          </a:p>
          <a:p>
            <a:pPr lvl="1"/>
            <a:r>
              <a:rPr lang="en-US" dirty="0" smtClean="0"/>
              <a:t>40.1</a:t>
            </a:r>
            <a:r>
              <a:rPr lang="en-US" dirty="0"/>
              <a:t>% </a:t>
            </a:r>
            <a:r>
              <a:rPr lang="en-US" dirty="0" smtClean="0"/>
              <a:t>of tweets are </a:t>
            </a:r>
            <a:r>
              <a:rPr lang="en-US" dirty="0"/>
              <a:t>p</a:t>
            </a:r>
            <a:r>
              <a:rPr lang="en-US" dirty="0" smtClean="0"/>
              <a:t>ointless babble.</a:t>
            </a:r>
          </a:p>
          <a:p>
            <a:pPr lvl="1"/>
            <a:r>
              <a:rPr lang="en-US" dirty="0" smtClean="0"/>
              <a:t>84% of users do not have complete profiles.</a:t>
            </a:r>
          </a:p>
          <a:p>
            <a:endParaRPr lang="en-US" dirty="0" smtClean="0"/>
          </a:p>
        </p:txBody>
      </p:sp>
      <p:sp>
        <p:nvSpPr>
          <p:cNvPr id="4" name="Slide Number Placeholder 3"/>
          <p:cNvSpPr>
            <a:spLocks noGrp="1"/>
          </p:cNvSpPr>
          <p:nvPr>
            <p:ph type="sldNum" sz="quarter" idx="12"/>
          </p:nvPr>
        </p:nvSpPr>
        <p:spPr/>
        <p:txBody>
          <a:bodyPr/>
          <a:lstStyle/>
          <a:p>
            <a:fld id="{18E48496-6061-4952-8C25-B8E1BA644B92}" type="slidenum">
              <a:rPr lang="en-US" smtClean="0"/>
              <a:t>11</a:t>
            </a:fld>
            <a:endParaRPr lang="en-US" dirty="0"/>
          </a:p>
        </p:txBody>
      </p:sp>
    </p:spTree>
    <p:extLst>
      <p:ext uri="{BB962C8B-B14F-4D97-AF65-F5344CB8AC3E}">
        <p14:creationId xmlns:p14="http://schemas.microsoft.com/office/powerpoint/2010/main" val="165032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152400"/>
            <a:ext cx="8458200" cy="1252728"/>
          </a:xfrm>
        </p:spPr>
        <p:txBody>
          <a:bodyPr>
            <a:normAutofit/>
          </a:bodyPr>
          <a:lstStyle/>
          <a:p>
            <a:r>
              <a:rPr lang="en-US" sz="3200" dirty="0" smtClean="0"/>
              <a:t>Due to the challenges, current </a:t>
            </a:r>
            <a:r>
              <a:rPr lang="en-US" sz="3200" smtClean="0"/>
              <a:t>approaches remain </a:t>
            </a:r>
            <a:r>
              <a:rPr lang="en-US" sz="3200" dirty="0" smtClean="0"/>
              <a:t>many </a:t>
            </a:r>
            <a:r>
              <a:rPr lang="en-US" sz="3200" u="sng" dirty="0" smtClean="0"/>
              <a:t>limitations</a:t>
            </a:r>
            <a:r>
              <a:rPr lang="en-US" sz="3200" dirty="0" smtClean="0"/>
              <a:t> </a:t>
            </a:r>
            <a:endParaRPr lang="en-US" sz="3200" dirty="0"/>
          </a:p>
        </p:txBody>
      </p:sp>
      <p:sp>
        <p:nvSpPr>
          <p:cNvPr id="6" name="Content Placeholder 5"/>
          <p:cNvSpPr>
            <a:spLocks noGrp="1"/>
          </p:cNvSpPr>
          <p:nvPr>
            <p:ph idx="1"/>
          </p:nvPr>
        </p:nvSpPr>
        <p:spPr>
          <a:xfrm>
            <a:off x="762000" y="2401824"/>
            <a:ext cx="8229600" cy="1676400"/>
          </a:xfrm>
        </p:spPr>
        <p:txBody>
          <a:bodyPr>
            <a:normAutofit/>
          </a:bodyPr>
          <a:lstStyle/>
          <a:p>
            <a:r>
              <a:rPr lang="en-US" sz="2400" dirty="0" smtClean="0"/>
              <a:t>How to process big social media efficiently ?</a:t>
            </a:r>
          </a:p>
          <a:p>
            <a:pPr lvl="1"/>
            <a:r>
              <a:rPr lang="en-US" sz="2000" dirty="0" smtClean="0">
                <a:solidFill>
                  <a:srgbClr val="002060"/>
                </a:solidFill>
              </a:rPr>
              <a:t>To collect data,  they collect </a:t>
            </a:r>
            <a:r>
              <a:rPr lang="en-US" sz="2000" b="1" dirty="0" smtClean="0">
                <a:solidFill>
                  <a:srgbClr val="002060"/>
                </a:solidFill>
              </a:rPr>
              <a:t>a small set of samples </a:t>
            </a:r>
            <a:r>
              <a:rPr lang="en-US" sz="2000" dirty="0" smtClean="0">
                <a:solidFill>
                  <a:srgbClr val="002060"/>
                </a:solidFill>
              </a:rPr>
              <a:t> or search relevant tweets with </a:t>
            </a:r>
            <a:r>
              <a:rPr lang="en-US" sz="2000" b="1" dirty="0" smtClean="0">
                <a:solidFill>
                  <a:srgbClr val="002060"/>
                </a:solidFill>
              </a:rPr>
              <a:t>manually</a:t>
            </a:r>
            <a:r>
              <a:rPr lang="en-US" sz="2000" dirty="0" smtClean="0">
                <a:solidFill>
                  <a:srgbClr val="002060"/>
                </a:solidFill>
              </a:rPr>
              <a:t> selected keywords. </a:t>
            </a:r>
          </a:p>
          <a:p>
            <a:pPr lvl="1"/>
            <a:r>
              <a:rPr lang="en-US" sz="2000" dirty="0" smtClean="0">
                <a:solidFill>
                  <a:srgbClr val="7030A0"/>
                </a:solidFill>
              </a:rPr>
              <a:t>They </a:t>
            </a:r>
            <a:r>
              <a:rPr lang="en-US" sz="2000" dirty="0">
                <a:solidFill>
                  <a:srgbClr val="7030A0"/>
                </a:solidFill>
              </a:rPr>
              <a:t>will miss many relevant data</a:t>
            </a:r>
            <a:r>
              <a:rPr lang="en-US" sz="2000" dirty="0">
                <a:solidFill>
                  <a:srgbClr val="002060"/>
                </a:solidFill>
              </a:rPr>
              <a:t>. </a:t>
            </a:r>
          </a:p>
          <a:p>
            <a:pPr lvl="1"/>
            <a:endParaRPr lang="en-US" sz="2000" dirty="0">
              <a:solidFill>
                <a:srgbClr val="002060"/>
              </a:solidFill>
            </a:endParaRPr>
          </a:p>
        </p:txBody>
      </p:sp>
      <p:sp>
        <p:nvSpPr>
          <p:cNvPr id="4" name="Slide Number Placeholder 3"/>
          <p:cNvSpPr>
            <a:spLocks noGrp="1"/>
          </p:cNvSpPr>
          <p:nvPr>
            <p:ph type="sldNum" sz="quarter" idx="12"/>
          </p:nvPr>
        </p:nvSpPr>
        <p:spPr/>
        <p:txBody>
          <a:bodyPr/>
          <a:lstStyle/>
          <a:p>
            <a:fld id="{18E48496-6061-4952-8C25-B8E1BA644B92}" type="slidenum">
              <a:rPr lang="en-US" smtClean="0"/>
              <a:t>12</a:t>
            </a:fld>
            <a:endParaRPr lang="en-US" dirty="0"/>
          </a:p>
        </p:txBody>
      </p:sp>
      <p:sp>
        <p:nvSpPr>
          <p:cNvPr id="7" name="TextBox 6"/>
          <p:cNvSpPr txBox="1"/>
          <p:nvPr/>
        </p:nvSpPr>
        <p:spPr>
          <a:xfrm>
            <a:off x="762000" y="1725386"/>
            <a:ext cx="7162800" cy="584775"/>
          </a:xfrm>
          <a:prstGeom prst="rect">
            <a:avLst/>
          </a:prstGeom>
          <a:noFill/>
        </p:spPr>
        <p:txBody>
          <a:bodyPr wrap="square" rtlCol="0">
            <a:spAutoFit/>
          </a:bodyPr>
          <a:lstStyle/>
          <a:p>
            <a:r>
              <a:rPr lang="en-US" sz="3200" dirty="0" smtClean="0">
                <a:solidFill>
                  <a:srgbClr val="FF0000"/>
                </a:solidFill>
              </a:rPr>
              <a:t>Current solutions take a </a:t>
            </a:r>
            <a:r>
              <a:rPr lang="en-US" sz="3200" u="sng" dirty="0" smtClean="0">
                <a:solidFill>
                  <a:srgbClr val="FF0000"/>
                </a:solidFill>
              </a:rPr>
              <a:t>simplistic</a:t>
            </a:r>
            <a:r>
              <a:rPr lang="en-US" sz="3200" dirty="0" smtClean="0">
                <a:solidFill>
                  <a:srgbClr val="FF0000"/>
                </a:solidFill>
              </a:rPr>
              <a:t> way.</a:t>
            </a:r>
            <a:endParaRPr lang="en-US" sz="3200" dirty="0">
              <a:solidFill>
                <a:srgbClr val="FF0000"/>
              </a:solidFill>
            </a:endParaRPr>
          </a:p>
        </p:txBody>
      </p:sp>
      <p:sp>
        <p:nvSpPr>
          <p:cNvPr id="8" name="TextBox 7"/>
          <p:cNvSpPr txBox="1"/>
          <p:nvPr/>
        </p:nvSpPr>
        <p:spPr>
          <a:xfrm>
            <a:off x="759084" y="3974812"/>
            <a:ext cx="8077200" cy="584775"/>
          </a:xfrm>
          <a:prstGeom prst="rect">
            <a:avLst/>
          </a:prstGeom>
          <a:noFill/>
        </p:spPr>
        <p:txBody>
          <a:bodyPr wrap="square" rtlCol="0">
            <a:spAutoFit/>
          </a:bodyPr>
          <a:lstStyle/>
          <a:p>
            <a:r>
              <a:rPr lang="en-US" sz="3200" dirty="0" smtClean="0">
                <a:solidFill>
                  <a:srgbClr val="FF0000"/>
                </a:solidFill>
              </a:rPr>
              <a:t>Current solutions are </a:t>
            </a:r>
            <a:r>
              <a:rPr lang="en-US" sz="3200" u="sng" dirty="0" smtClean="0">
                <a:solidFill>
                  <a:srgbClr val="FF0000"/>
                </a:solidFill>
              </a:rPr>
              <a:t>lack of </a:t>
            </a:r>
            <a:r>
              <a:rPr lang="en-US" sz="3200" u="sng" dirty="0">
                <a:solidFill>
                  <a:srgbClr val="FF0000"/>
                </a:solidFill>
              </a:rPr>
              <a:t>generality</a:t>
            </a:r>
            <a:r>
              <a:rPr lang="en-US" sz="3200" dirty="0" smtClean="0">
                <a:solidFill>
                  <a:srgbClr val="FF0000"/>
                </a:solidFill>
              </a:rPr>
              <a:t>.</a:t>
            </a:r>
            <a:endParaRPr lang="en-US" sz="3200" dirty="0">
              <a:solidFill>
                <a:srgbClr val="FF0000"/>
              </a:solidFill>
            </a:endParaRPr>
          </a:p>
        </p:txBody>
      </p:sp>
      <p:sp>
        <p:nvSpPr>
          <p:cNvPr id="9" name="Content Placeholder 5"/>
          <p:cNvSpPr txBox="1">
            <a:spLocks/>
          </p:cNvSpPr>
          <p:nvPr/>
        </p:nvSpPr>
        <p:spPr>
          <a:xfrm>
            <a:off x="725688" y="4583750"/>
            <a:ext cx="8229600" cy="204565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600" dirty="0"/>
              <a:t> Most applications share </a:t>
            </a:r>
            <a:r>
              <a:rPr lang="en-US" sz="2600" dirty="0" smtClean="0"/>
              <a:t>similar of functions, but those functions are </a:t>
            </a:r>
            <a:r>
              <a:rPr lang="en-US" sz="2600" dirty="0"/>
              <a:t>studied in their own </a:t>
            </a:r>
            <a:r>
              <a:rPr lang="en-US" sz="2600" dirty="0" smtClean="0"/>
              <a:t>context. </a:t>
            </a:r>
            <a:endParaRPr lang="en-US" sz="2600" dirty="0"/>
          </a:p>
          <a:p>
            <a:pPr marL="800100" lvl="1" indent="-342900">
              <a:buFont typeface="Arial" pitchFamily="34" charset="0"/>
              <a:buChar char="•"/>
            </a:pPr>
            <a:r>
              <a:rPr lang="en-US" sz="2000" dirty="0">
                <a:solidFill>
                  <a:srgbClr val="002060"/>
                </a:solidFill>
              </a:rPr>
              <a:t>Collecting relevant tweets from the Twitter stream</a:t>
            </a:r>
          </a:p>
          <a:p>
            <a:pPr marL="800100" lvl="1" indent="-342900">
              <a:buFont typeface="Arial" pitchFamily="34" charset="0"/>
              <a:buChar char="•"/>
            </a:pPr>
            <a:r>
              <a:rPr lang="en-US" sz="2000" dirty="0">
                <a:solidFill>
                  <a:srgbClr val="002060"/>
                </a:solidFill>
              </a:rPr>
              <a:t>Profiling </a:t>
            </a:r>
            <a:r>
              <a:rPr lang="en-US" sz="2000" dirty="0" smtClean="0">
                <a:solidFill>
                  <a:srgbClr val="002060"/>
                </a:solidFill>
              </a:rPr>
              <a:t>Twitter users’ </a:t>
            </a:r>
            <a:r>
              <a:rPr lang="en-US" sz="2000" dirty="0">
                <a:solidFill>
                  <a:srgbClr val="002060"/>
                </a:solidFill>
              </a:rPr>
              <a:t>missing attributes</a:t>
            </a:r>
          </a:p>
          <a:p>
            <a:pPr marL="800100" lvl="1" indent="-342900">
              <a:buFont typeface="Arial" pitchFamily="34" charset="0"/>
              <a:buChar char="•"/>
            </a:pPr>
            <a:r>
              <a:rPr lang="en-US" sz="2000" dirty="0" smtClean="0">
                <a:solidFill>
                  <a:srgbClr val="002060"/>
                </a:solidFill>
              </a:rPr>
              <a:t>Classifying tweets </a:t>
            </a:r>
            <a:endParaRPr lang="en-US" sz="2000" dirty="0">
              <a:solidFill>
                <a:srgbClr val="002060"/>
              </a:solidFill>
            </a:endParaRPr>
          </a:p>
        </p:txBody>
      </p:sp>
    </p:spTree>
    <p:extLst>
      <p:ext uri="{BB962C8B-B14F-4D97-AF65-F5344CB8AC3E}">
        <p14:creationId xmlns:p14="http://schemas.microsoft.com/office/powerpoint/2010/main" val="380227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379" y="64008"/>
            <a:ext cx="8610600" cy="1252728"/>
          </a:xfrm>
        </p:spPr>
        <p:txBody>
          <a:bodyPr>
            <a:normAutofit fontScale="90000"/>
          </a:bodyPr>
          <a:lstStyle/>
          <a:p>
            <a:r>
              <a:rPr lang="en-US" sz="3200" dirty="0"/>
              <a:t>H</a:t>
            </a:r>
            <a:r>
              <a:rPr lang="en-US" sz="3200" dirty="0" smtClean="0"/>
              <a:t>ow can we </a:t>
            </a:r>
            <a:r>
              <a:rPr lang="en-US" sz="3200" u="sng" dirty="0" smtClean="0"/>
              <a:t>generally</a:t>
            </a:r>
            <a:r>
              <a:rPr lang="en-US" sz="3200" dirty="0" smtClean="0"/>
              <a:t> support key functions of various applications </a:t>
            </a:r>
            <a:r>
              <a:rPr lang="en-US" sz="3200" u="sng" dirty="0" smtClean="0"/>
              <a:t>effectively</a:t>
            </a:r>
            <a:r>
              <a:rPr lang="en-US" sz="3200" dirty="0" smtClean="0"/>
              <a:t>?</a:t>
            </a:r>
            <a:endParaRPr lang="en-US" sz="3200" dirty="0"/>
          </a:p>
        </p:txBody>
      </p:sp>
      <p:grpSp>
        <p:nvGrpSpPr>
          <p:cNvPr id="55" name="Group 54"/>
          <p:cNvGrpSpPr/>
          <p:nvPr/>
        </p:nvGrpSpPr>
        <p:grpSpPr>
          <a:xfrm>
            <a:off x="539219" y="5181557"/>
            <a:ext cx="6781800" cy="914400"/>
            <a:chOff x="978131" y="5181557"/>
            <a:chExt cx="6781800" cy="914400"/>
          </a:xfrm>
        </p:grpSpPr>
        <p:sp>
          <p:nvSpPr>
            <p:cNvPr id="21" name="Rectangle 20"/>
            <p:cNvSpPr/>
            <p:nvPr/>
          </p:nvSpPr>
          <p:spPr>
            <a:xfrm>
              <a:off x="978131" y="5181557"/>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2" name="TextBox 21"/>
            <p:cNvSpPr txBox="1"/>
            <p:nvPr/>
          </p:nvSpPr>
          <p:spPr>
            <a:xfrm>
              <a:off x="978131" y="5181557"/>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16" name="Flowchart: Magnetic Disk 15"/>
            <p:cNvSpPr/>
            <p:nvPr/>
          </p:nvSpPr>
          <p:spPr>
            <a:xfrm>
              <a:off x="6018037" y="5350833"/>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17" name="Rectangle 16"/>
            <p:cNvSpPr/>
            <p:nvPr/>
          </p:nvSpPr>
          <p:spPr>
            <a:xfrm>
              <a:off x="3207454" y="5563281"/>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25" name="Oval 24"/>
            <p:cNvSpPr/>
            <p:nvPr/>
          </p:nvSpPr>
          <p:spPr>
            <a:xfrm>
              <a:off x="1207362" y="5496904"/>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26" name="Right Arrow 25"/>
            <p:cNvSpPr/>
            <p:nvPr/>
          </p:nvSpPr>
          <p:spPr>
            <a:xfrm>
              <a:off x="2806931" y="5637435"/>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p:cNvSpPr/>
            <p:nvPr/>
          </p:nvSpPr>
          <p:spPr>
            <a:xfrm>
              <a:off x="5642390" y="5637435"/>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56" name="Group 55"/>
          <p:cNvGrpSpPr/>
          <p:nvPr/>
        </p:nvGrpSpPr>
        <p:grpSpPr>
          <a:xfrm>
            <a:off x="539219" y="3936663"/>
            <a:ext cx="6781800" cy="1094128"/>
            <a:chOff x="978131" y="3936663"/>
            <a:chExt cx="6781800" cy="1094128"/>
          </a:xfrm>
        </p:grpSpPr>
        <p:sp>
          <p:nvSpPr>
            <p:cNvPr id="19" name="Rectangle 18"/>
            <p:cNvSpPr/>
            <p:nvPr/>
          </p:nvSpPr>
          <p:spPr>
            <a:xfrm>
              <a:off x="978131" y="3963991"/>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0" name="TextBox 19"/>
            <p:cNvSpPr txBox="1"/>
            <p:nvPr/>
          </p:nvSpPr>
          <p:spPr>
            <a:xfrm>
              <a:off x="978131" y="3936663"/>
              <a:ext cx="6781800" cy="338554"/>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30" name="Rectangle 29"/>
            <p:cNvSpPr/>
            <p:nvPr/>
          </p:nvSpPr>
          <p:spPr>
            <a:xfrm>
              <a:off x="3242090" y="4275217"/>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31" name="Rectangle 30"/>
            <p:cNvSpPr/>
            <p:nvPr/>
          </p:nvSpPr>
          <p:spPr>
            <a:xfrm>
              <a:off x="3243034" y="465596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27" name="Flowchart: Card 26"/>
            <p:cNvSpPr/>
            <p:nvPr/>
          </p:nvSpPr>
          <p:spPr>
            <a:xfrm>
              <a:off x="6026223" y="4012862"/>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33" name="Flowchart: Card 32"/>
            <p:cNvSpPr/>
            <p:nvPr/>
          </p:nvSpPr>
          <p:spPr>
            <a:xfrm>
              <a:off x="6030002" y="4511500"/>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34" name="Oval 33"/>
            <p:cNvSpPr/>
            <p:nvPr/>
          </p:nvSpPr>
          <p:spPr>
            <a:xfrm>
              <a:off x="1200434" y="4298515"/>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35" name="Right Arrow 34"/>
            <p:cNvSpPr/>
            <p:nvPr/>
          </p:nvSpPr>
          <p:spPr>
            <a:xfrm>
              <a:off x="2879037" y="439593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6" name="Right Arrow 35"/>
            <p:cNvSpPr/>
            <p:nvPr/>
          </p:nvSpPr>
          <p:spPr>
            <a:xfrm>
              <a:off x="5683324" y="4389105"/>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grpSp>
        <p:nvGrpSpPr>
          <p:cNvPr id="57" name="Group 56"/>
          <p:cNvGrpSpPr/>
          <p:nvPr/>
        </p:nvGrpSpPr>
        <p:grpSpPr>
          <a:xfrm>
            <a:off x="530243" y="2869863"/>
            <a:ext cx="6790776" cy="914400"/>
            <a:chOff x="969155" y="2869863"/>
            <a:chExt cx="6790776" cy="914400"/>
          </a:xfrm>
        </p:grpSpPr>
        <p:sp>
          <p:nvSpPr>
            <p:cNvPr id="23" name="Rectangle 22"/>
            <p:cNvSpPr/>
            <p:nvPr/>
          </p:nvSpPr>
          <p:spPr>
            <a:xfrm>
              <a:off x="969155" y="2869863"/>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4" name="TextBox 23"/>
            <p:cNvSpPr txBox="1"/>
            <p:nvPr/>
          </p:nvSpPr>
          <p:spPr>
            <a:xfrm>
              <a:off x="978131" y="2869863"/>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37" name="Rectangle 36"/>
            <p:cNvSpPr/>
            <p:nvPr/>
          </p:nvSpPr>
          <p:spPr>
            <a:xfrm>
              <a:off x="3207454" y="3327063"/>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38" name="Oval 37"/>
            <p:cNvSpPr/>
            <p:nvPr/>
          </p:nvSpPr>
          <p:spPr>
            <a:xfrm>
              <a:off x="1200434" y="2997010"/>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39" name="Right Arrow 38"/>
            <p:cNvSpPr/>
            <p:nvPr/>
          </p:nvSpPr>
          <p:spPr>
            <a:xfrm>
              <a:off x="2879037" y="3327063"/>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0" name="Right Arrow 39"/>
            <p:cNvSpPr/>
            <p:nvPr/>
          </p:nvSpPr>
          <p:spPr>
            <a:xfrm>
              <a:off x="5642390" y="3298347"/>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Flowchart: Preparation 27"/>
            <p:cNvSpPr/>
            <p:nvPr/>
          </p:nvSpPr>
          <p:spPr>
            <a:xfrm>
              <a:off x="6054876" y="3036368"/>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42" name="Flowchart: Preparation 41"/>
            <p:cNvSpPr/>
            <p:nvPr/>
          </p:nvSpPr>
          <p:spPr>
            <a:xfrm>
              <a:off x="6083531" y="3402822"/>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grpSp>
      <p:grpSp>
        <p:nvGrpSpPr>
          <p:cNvPr id="58" name="Group 57"/>
          <p:cNvGrpSpPr/>
          <p:nvPr/>
        </p:nvGrpSpPr>
        <p:grpSpPr>
          <a:xfrm>
            <a:off x="509147" y="1989845"/>
            <a:ext cx="6790435" cy="803818"/>
            <a:chOff x="948059" y="1989845"/>
            <a:chExt cx="6790435" cy="803818"/>
          </a:xfrm>
        </p:grpSpPr>
        <p:grpSp>
          <p:nvGrpSpPr>
            <p:cNvPr id="12" name="Group 11"/>
            <p:cNvGrpSpPr/>
            <p:nvPr/>
          </p:nvGrpSpPr>
          <p:grpSpPr>
            <a:xfrm>
              <a:off x="948059" y="1989845"/>
              <a:ext cx="6790435" cy="803818"/>
              <a:chOff x="1295400" y="1710782"/>
              <a:chExt cx="6790435" cy="803818"/>
            </a:xfrm>
          </p:grpSpPr>
          <p:sp>
            <p:nvSpPr>
              <p:cNvPr id="15" name="Rectangle 14"/>
              <p:cNvSpPr/>
              <p:nvPr/>
            </p:nvSpPr>
            <p:spPr>
              <a:xfrm>
                <a:off x="1304035" y="1710782"/>
                <a:ext cx="6781800" cy="80381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1" name="TextBox 10"/>
              <p:cNvSpPr txBox="1"/>
              <p:nvPr/>
            </p:nvSpPr>
            <p:spPr>
              <a:xfrm>
                <a:off x="1295400" y="1710782"/>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pic>
          <p:nvPicPr>
            <p:cNvPr id="43" name="Picture 42"/>
            <p:cNvPicPr/>
            <p:nvPr/>
          </p:nvPicPr>
          <p:blipFill>
            <a:blip r:embed="rId3"/>
            <a:stretch>
              <a:fillRect/>
            </a:stretch>
          </p:blipFill>
          <p:spPr>
            <a:xfrm>
              <a:off x="2720668" y="2250469"/>
              <a:ext cx="629726" cy="522135"/>
            </a:xfrm>
            <a:prstGeom prst="rect">
              <a:avLst/>
            </a:prstGeom>
          </p:spPr>
        </p:pic>
        <p:sp>
          <p:nvSpPr>
            <p:cNvPr id="44" name="Text Box 21"/>
            <p:cNvSpPr txBox="1"/>
            <p:nvPr/>
          </p:nvSpPr>
          <p:spPr>
            <a:xfrm>
              <a:off x="1873610" y="2236105"/>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45" name="Text Box 21"/>
            <p:cNvSpPr txBox="1"/>
            <p:nvPr/>
          </p:nvSpPr>
          <p:spPr>
            <a:xfrm>
              <a:off x="3350394" y="223230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46" name="Picture 45"/>
            <p:cNvPicPr/>
            <p:nvPr/>
          </p:nvPicPr>
          <p:blipFill>
            <a:blip r:embed="rId4"/>
            <a:stretch>
              <a:fillRect/>
            </a:stretch>
          </p:blipFill>
          <p:spPr>
            <a:xfrm>
              <a:off x="4468922" y="2312353"/>
              <a:ext cx="575123" cy="402590"/>
            </a:xfrm>
            <a:prstGeom prst="rect">
              <a:avLst/>
            </a:prstGeom>
          </p:spPr>
        </p:pic>
        <p:pic>
          <p:nvPicPr>
            <p:cNvPr id="47" name="Picture 46"/>
            <p:cNvPicPr/>
            <p:nvPr/>
          </p:nvPicPr>
          <p:blipFill>
            <a:blip r:embed="rId5"/>
            <a:stretch>
              <a:fillRect/>
            </a:stretch>
          </p:blipFill>
          <p:spPr>
            <a:xfrm>
              <a:off x="5761098" y="2250469"/>
              <a:ext cx="513878" cy="466807"/>
            </a:xfrm>
            <a:prstGeom prst="rect">
              <a:avLst/>
            </a:prstGeom>
          </p:spPr>
        </p:pic>
        <p:sp>
          <p:nvSpPr>
            <p:cNvPr id="48" name="Text Box 21"/>
            <p:cNvSpPr txBox="1"/>
            <p:nvPr/>
          </p:nvSpPr>
          <p:spPr>
            <a:xfrm>
              <a:off x="5059319" y="2250469"/>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grpSp>
      <p:sp>
        <p:nvSpPr>
          <p:cNvPr id="53" name="TextBox 52"/>
          <p:cNvSpPr txBox="1"/>
          <p:nvPr/>
        </p:nvSpPr>
        <p:spPr>
          <a:xfrm>
            <a:off x="1863919" y="1487602"/>
            <a:ext cx="4907303" cy="369332"/>
          </a:xfrm>
          <a:prstGeom prst="rect">
            <a:avLst/>
          </a:prstGeom>
          <a:noFill/>
        </p:spPr>
        <p:txBody>
          <a:bodyPr wrap="square" rtlCol="0">
            <a:spAutoFit/>
          </a:bodyPr>
          <a:lstStyle/>
          <a:p>
            <a:r>
              <a:rPr lang="en-US" b="1" dirty="0" smtClean="0">
                <a:solidFill>
                  <a:srgbClr val="FF0000"/>
                </a:solidFill>
              </a:rPr>
              <a:t>My Proposal -- BigSocial Data Platform</a:t>
            </a:r>
            <a:endParaRPr lang="en-US" b="1" dirty="0">
              <a:solidFill>
                <a:srgbClr val="FF0000"/>
              </a:solidFill>
            </a:endParaRPr>
          </a:p>
        </p:txBody>
      </p:sp>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819" y="6212516"/>
            <a:ext cx="2466975" cy="64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459079" y="4963116"/>
            <a:ext cx="1532521" cy="1200329"/>
          </a:xfrm>
          <a:prstGeom prst="rect">
            <a:avLst/>
          </a:prstGeom>
          <a:noFill/>
          <a:ln>
            <a:solidFill>
              <a:srgbClr val="FF0000"/>
            </a:solidFill>
            <a:prstDash val="sysDot"/>
          </a:ln>
        </p:spPr>
        <p:txBody>
          <a:bodyPr wrap="square" rtlCol="0">
            <a:spAutoFit/>
          </a:bodyPr>
          <a:lstStyle/>
          <a:p>
            <a:r>
              <a:rPr lang="en-US" dirty="0" smtClean="0"/>
              <a:t>Similar to crawling, but  without hyperlink </a:t>
            </a:r>
            <a:endParaRPr lang="en-US" dirty="0"/>
          </a:p>
        </p:txBody>
      </p:sp>
      <p:sp>
        <p:nvSpPr>
          <p:cNvPr id="49" name="TextBox 48"/>
          <p:cNvSpPr txBox="1"/>
          <p:nvPr/>
        </p:nvSpPr>
        <p:spPr>
          <a:xfrm>
            <a:off x="7459077" y="3998679"/>
            <a:ext cx="1532521" cy="923330"/>
          </a:xfrm>
          <a:prstGeom prst="rect">
            <a:avLst/>
          </a:prstGeom>
          <a:noFill/>
          <a:ln>
            <a:solidFill>
              <a:srgbClr val="FF0000"/>
            </a:solidFill>
            <a:prstDash val="sysDot"/>
          </a:ln>
        </p:spPr>
        <p:txBody>
          <a:bodyPr wrap="square" rtlCol="0">
            <a:spAutoFit/>
          </a:bodyPr>
          <a:lstStyle/>
          <a:p>
            <a:r>
              <a:rPr lang="en-US" dirty="0"/>
              <a:t>s</a:t>
            </a:r>
            <a:r>
              <a:rPr lang="en-US" dirty="0" smtClean="0"/>
              <a:t>imilar to preprocessing, but new tasks.</a:t>
            </a:r>
            <a:endParaRPr lang="en-US" dirty="0"/>
          </a:p>
        </p:txBody>
      </p:sp>
      <p:sp>
        <p:nvSpPr>
          <p:cNvPr id="50" name="TextBox 49"/>
          <p:cNvSpPr txBox="1"/>
          <p:nvPr/>
        </p:nvSpPr>
        <p:spPr>
          <a:xfrm>
            <a:off x="7459079" y="2682517"/>
            <a:ext cx="1532521" cy="1200329"/>
          </a:xfrm>
          <a:prstGeom prst="rect">
            <a:avLst/>
          </a:prstGeom>
          <a:noFill/>
          <a:ln>
            <a:solidFill>
              <a:srgbClr val="FF0000"/>
            </a:solidFill>
            <a:prstDash val="sysDash"/>
          </a:ln>
        </p:spPr>
        <p:txBody>
          <a:bodyPr wrap="square" rtlCol="0">
            <a:spAutoFit/>
          </a:bodyPr>
          <a:lstStyle/>
          <a:p>
            <a:r>
              <a:rPr lang="en-US" dirty="0" smtClean="0"/>
              <a:t>similar to document search,  but more complex</a:t>
            </a:r>
            <a:endParaRPr lang="en-US" dirty="0"/>
          </a:p>
        </p:txBody>
      </p:sp>
      <p:grpSp>
        <p:nvGrpSpPr>
          <p:cNvPr id="6" name="Group 5"/>
          <p:cNvGrpSpPr/>
          <p:nvPr/>
        </p:nvGrpSpPr>
        <p:grpSpPr>
          <a:xfrm>
            <a:off x="5473012" y="6169695"/>
            <a:ext cx="3670988" cy="646331"/>
            <a:chOff x="5096428" y="6212514"/>
            <a:chExt cx="3670988" cy="646331"/>
          </a:xfrm>
        </p:grpSpPr>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428" y="6212514"/>
              <a:ext cx="1574662" cy="645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599114" y="6212514"/>
              <a:ext cx="2168302" cy="646331"/>
            </a:xfrm>
            <a:prstGeom prst="rect">
              <a:avLst/>
            </a:prstGeom>
            <a:noFill/>
          </p:spPr>
          <p:txBody>
            <a:bodyPr wrap="square" rtlCol="0">
              <a:spAutoFit/>
            </a:bodyPr>
            <a:lstStyle/>
            <a:p>
              <a:r>
                <a:rPr lang="en-US" dirty="0" smtClean="0">
                  <a:solidFill>
                    <a:srgbClr val="7030A0"/>
                  </a:solidFill>
                </a:rPr>
                <a:t>We take Twitter as an example to study.</a:t>
              </a:r>
              <a:endParaRPr lang="en-US" dirty="0">
                <a:solidFill>
                  <a:srgbClr val="7030A0"/>
                </a:solidFill>
              </a:endParaRPr>
            </a:p>
          </p:txBody>
        </p:sp>
      </p:grpSp>
      <p:sp>
        <p:nvSpPr>
          <p:cNvPr id="7" name="Slide Number Placeholder 6"/>
          <p:cNvSpPr>
            <a:spLocks noGrp="1"/>
          </p:cNvSpPr>
          <p:nvPr>
            <p:ph type="sldNum" sz="quarter" idx="12"/>
          </p:nvPr>
        </p:nvSpPr>
        <p:spPr/>
        <p:txBody>
          <a:bodyPr/>
          <a:lstStyle/>
          <a:p>
            <a:fld id="{18E48496-6061-4952-8C25-B8E1BA644B92}" type="slidenum">
              <a:rPr lang="en-US" smtClean="0"/>
              <a:t>13</a:t>
            </a:fld>
            <a:endParaRPr lang="en-US" dirty="0"/>
          </a:p>
        </p:txBody>
      </p:sp>
    </p:spTree>
    <p:extLst>
      <p:ext uri="{BB962C8B-B14F-4D97-AF65-F5344CB8AC3E}">
        <p14:creationId xmlns:p14="http://schemas.microsoft.com/office/powerpoint/2010/main" val="20095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 grpId="0" animBg="1"/>
      <p:bldP spid="49" grpId="0" animBg="1"/>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155448"/>
            <a:ext cx="8569331" cy="1252728"/>
          </a:xfrm>
        </p:spPr>
        <p:txBody>
          <a:bodyPr>
            <a:noAutofit/>
          </a:bodyPr>
          <a:lstStyle/>
          <a:p>
            <a:r>
              <a:rPr lang="en-US" sz="3200" dirty="0" smtClean="0"/>
              <a:t>My Research: solve </a:t>
            </a:r>
            <a:r>
              <a:rPr lang="en-US" sz="3200" u="sng" dirty="0" smtClean="0"/>
              <a:t>real-world</a:t>
            </a:r>
            <a:r>
              <a:rPr lang="en-US" sz="3200" dirty="0" smtClean="0"/>
              <a:t> problems in </a:t>
            </a:r>
            <a:r>
              <a:rPr lang="en-US" sz="3200" u="sng" dirty="0" smtClean="0"/>
              <a:t>various</a:t>
            </a:r>
            <a:r>
              <a:rPr lang="en-US" sz="3200" dirty="0" smtClean="0"/>
              <a:t> components of a platform.</a:t>
            </a:r>
            <a:endParaRPr lang="en-US" sz="3200" dirty="0"/>
          </a:p>
        </p:txBody>
      </p:sp>
      <p:sp>
        <p:nvSpPr>
          <p:cNvPr id="9" name="TextBox 8"/>
          <p:cNvSpPr txBox="1"/>
          <p:nvPr/>
        </p:nvSpPr>
        <p:spPr>
          <a:xfrm>
            <a:off x="669354" y="6096000"/>
            <a:ext cx="8042868" cy="523220"/>
          </a:xfrm>
          <a:prstGeom prst="rect">
            <a:avLst/>
          </a:prstGeom>
          <a:noFill/>
        </p:spPr>
        <p:txBody>
          <a:bodyPr wrap="square" rtlCol="0">
            <a:spAutoFit/>
          </a:bodyPr>
          <a:lstStyle/>
          <a:p>
            <a:r>
              <a:rPr lang="en-US" sz="1400" dirty="0" smtClean="0"/>
              <a:t>Exploring Social Media Exploration [WWW ‘07] (</a:t>
            </a:r>
            <a:r>
              <a:rPr lang="en-US" sz="1400" b="1" dirty="0" smtClean="0"/>
              <a:t>Best student paper candidate</a:t>
            </a:r>
            <a:r>
              <a:rPr lang="en-US" sz="1400" dirty="0" smtClean="0"/>
              <a:t>), Mining Competitors from Web [ICDM’07,TKDE],  and  Query Recommendation [CIKM’11].</a:t>
            </a:r>
          </a:p>
        </p:txBody>
      </p:sp>
      <p:grpSp>
        <p:nvGrpSpPr>
          <p:cNvPr id="10" name="Group 9"/>
          <p:cNvGrpSpPr/>
          <p:nvPr/>
        </p:nvGrpSpPr>
        <p:grpSpPr>
          <a:xfrm>
            <a:off x="600624" y="1745793"/>
            <a:ext cx="6811872" cy="4216694"/>
            <a:chOff x="886372" y="1650704"/>
            <a:chExt cx="6811872" cy="4216694"/>
          </a:xfrm>
        </p:grpSpPr>
        <p:grpSp>
          <p:nvGrpSpPr>
            <p:cNvPr id="11" name="Group 10"/>
            <p:cNvGrpSpPr/>
            <p:nvPr/>
          </p:nvGrpSpPr>
          <p:grpSpPr>
            <a:xfrm>
              <a:off x="886372" y="1650704"/>
              <a:ext cx="6808723" cy="914400"/>
              <a:chOff x="1295400" y="1600200"/>
              <a:chExt cx="6808723" cy="914400"/>
            </a:xfrm>
          </p:grpSpPr>
          <p:sp>
            <p:nvSpPr>
              <p:cNvPr id="44" name="Rectangle 43"/>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45" name="TextBox 44"/>
              <p:cNvSpPr txBox="1"/>
              <p:nvPr/>
            </p:nvSpPr>
            <p:spPr>
              <a:xfrm>
                <a:off x="1295400"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12" name="Rectangle 11"/>
            <p:cNvSpPr/>
            <p:nvPr/>
          </p:nvSpPr>
          <p:spPr>
            <a:xfrm>
              <a:off x="916444" y="373543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3" name="TextBox 12"/>
            <p:cNvSpPr txBox="1"/>
            <p:nvPr/>
          </p:nvSpPr>
          <p:spPr>
            <a:xfrm>
              <a:off x="916444" y="3708104"/>
              <a:ext cx="6781800" cy="338554"/>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14" name="Rectangle 13"/>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5" name="TextBox 14"/>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16" name="Rectangle 15"/>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7" name="TextBox 16"/>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18" name="Flowchart: Magnetic Disk 17"/>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19" name="Rectangle 18"/>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20" name="Oval 19"/>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21" name="Right Arrow 20"/>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ight Arrow 21"/>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24" name="Rectangle 23"/>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25" name="Flowchart: Card 24"/>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26" name="Flowchart: Card 25"/>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27" name="Oval 26"/>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28" name="Right Arrow 27"/>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9" name="Right Arrow 28"/>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0" name="Rectangle 29"/>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31" name="Oval 30"/>
            <p:cNvSpPr/>
            <p:nvPr/>
          </p:nvSpPr>
          <p:spPr>
            <a:xfrm>
              <a:off x="1138747" y="2768451"/>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32" name="Right Arrow 31"/>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3" name="Right Arrow 32"/>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4" name="Flowchart: Preparation 33"/>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35" name="Flowchart: Preparation 34"/>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36" name="Picture 35"/>
            <p:cNvPicPr/>
            <p:nvPr/>
          </p:nvPicPr>
          <p:blipFill>
            <a:blip r:embed="rId2"/>
            <a:stretch>
              <a:fillRect/>
            </a:stretch>
          </p:blipFill>
          <p:spPr>
            <a:xfrm>
              <a:off x="2718478" y="2021910"/>
              <a:ext cx="629726" cy="522135"/>
            </a:xfrm>
            <a:prstGeom prst="rect">
              <a:avLst/>
            </a:prstGeom>
          </p:spPr>
        </p:pic>
        <p:sp>
          <p:nvSpPr>
            <p:cNvPr id="37"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38"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39" name="Picture 38"/>
            <p:cNvPicPr/>
            <p:nvPr/>
          </p:nvPicPr>
          <p:blipFill>
            <a:blip r:embed="rId3"/>
            <a:stretch>
              <a:fillRect/>
            </a:stretch>
          </p:blipFill>
          <p:spPr>
            <a:xfrm>
              <a:off x="4444714" y="2086127"/>
              <a:ext cx="575123" cy="402590"/>
            </a:xfrm>
            <a:prstGeom prst="rect">
              <a:avLst/>
            </a:prstGeom>
          </p:spPr>
        </p:pic>
        <p:pic>
          <p:nvPicPr>
            <p:cNvPr id="40" name="Picture 39"/>
            <p:cNvPicPr/>
            <p:nvPr/>
          </p:nvPicPr>
          <p:blipFill>
            <a:blip r:embed="rId4"/>
            <a:stretch>
              <a:fillRect/>
            </a:stretch>
          </p:blipFill>
          <p:spPr>
            <a:xfrm>
              <a:off x="5699411" y="2021910"/>
              <a:ext cx="513878" cy="466807"/>
            </a:xfrm>
            <a:prstGeom prst="rect">
              <a:avLst/>
            </a:prstGeom>
          </p:spPr>
        </p:pic>
        <p:sp>
          <p:nvSpPr>
            <p:cNvPr id="41"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42" name="Rectangle 41"/>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43" name="Rectangle 42"/>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grpSp>
        <p:nvGrpSpPr>
          <p:cNvPr id="53" name="Group 52"/>
          <p:cNvGrpSpPr/>
          <p:nvPr/>
        </p:nvGrpSpPr>
        <p:grpSpPr>
          <a:xfrm>
            <a:off x="7409347" y="1786276"/>
            <a:ext cx="1617440" cy="646331"/>
            <a:chOff x="7409347" y="1786276"/>
            <a:chExt cx="1617440" cy="646331"/>
          </a:xfrm>
        </p:grpSpPr>
        <p:sp>
          <p:nvSpPr>
            <p:cNvPr id="8" name="TextBox 7"/>
            <p:cNvSpPr txBox="1"/>
            <p:nvPr/>
          </p:nvSpPr>
          <p:spPr>
            <a:xfrm>
              <a:off x="7536373" y="1786276"/>
              <a:ext cx="1490414" cy="646331"/>
            </a:xfrm>
            <a:prstGeom prst="rect">
              <a:avLst/>
            </a:prstGeom>
            <a:noFill/>
            <a:ln>
              <a:solidFill>
                <a:srgbClr val="FF0000"/>
              </a:solidFill>
            </a:ln>
          </p:spPr>
          <p:txBody>
            <a:bodyPr wrap="square" rtlCol="0">
              <a:spAutoFit/>
            </a:bodyPr>
            <a:lstStyle/>
            <a:p>
              <a:r>
                <a:rPr lang="en-US" sz="1200" dirty="0" smtClean="0"/>
                <a:t>Detect and Analyze Crime Events [ICDE’12]</a:t>
              </a:r>
            </a:p>
          </p:txBody>
        </p:sp>
        <p:cxnSp>
          <p:nvCxnSpPr>
            <p:cNvPr id="51" name="Straight Arrow Connector 50"/>
            <p:cNvCxnSpPr>
              <a:stCxn id="44" idx="3"/>
              <a:endCxn id="8" idx="1"/>
            </p:cNvCxnSpPr>
            <p:nvPr/>
          </p:nvCxnSpPr>
          <p:spPr>
            <a:xfrm flipV="1">
              <a:off x="7409347" y="2109442"/>
              <a:ext cx="127026" cy="9355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7403520" y="2862558"/>
            <a:ext cx="1588081" cy="646331"/>
            <a:chOff x="7403520" y="2862558"/>
            <a:chExt cx="1588081" cy="646331"/>
          </a:xfrm>
        </p:grpSpPr>
        <p:sp>
          <p:nvSpPr>
            <p:cNvPr id="7" name="TextBox 6"/>
            <p:cNvSpPr txBox="1"/>
            <p:nvPr/>
          </p:nvSpPr>
          <p:spPr>
            <a:xfrm>
              <a:off x="7536371" y="2862558"/>
              <a:ext cx="1455230" cy="646331"/>
            </a:xfrm>
            <a:prstGeom prst="rect">
              <a:avLst/>
            </a:prstGeom>
            <a:noFill/>
            <a:ln>
              <a:solidFill>
                <a:srgbClr val="FF0000"/>
              </a:solidFill>
            </a:ln>
          </p:spPr>
          <p:txBody>
            <a:bodyPr wrap="square" rtlCol="0">
              <a:spAutoFit/>
            </a:bodyPr>
            <a:lstStyle/>
            <a:p>
              <a:r>
                <a:rPr lang="en-US" sz="1200" dirty="0" smtClean="0"/>
                <a:t>I am working on the indexing problem.</a:t>
              </a:r>
            </a:p>
            <a:p>
              <a:r>
                <a:rPr lang="en-US" sz="1200" dirty="0" smtClean="0"/>
                <a:t>[In Preparation]</a:t>
              </a:r>
              <a:endParaRPr lang="en-US" sz="1200" i="1" dirty="0" smtClean="0"/>
            </a:p>
          </p:txBody>
        </p:sp>
        <p:cxnSp>
          <p:nvCxnSpPr>
            <p:cNvPr id="55" name="Straight Arrow Connector 54"/>
            <p:cNvCxnSpPr>
              <a:stCxn id="16" idx="3"/>
              <a:endCxn id="7" idx="1"/>
            </p:cNvCxnSpPr>
            <p:nvPr/>
          </p:nvCxnSpPr>
          <p:spPr>
            <a:xfrm flipV="1">
              <a:off x="7403520" y="3185724"/>
              <a:ext cx="132851" cy="786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7412496" y="3752674"/>
            <a:ext cx="1614291" cy="1015663"/>
            <a:chOff x="7412496" y="3752674"/>
            <a:chExt cx="1614291" cy="1015663"/>
          </a:xfrm>
        </p:grpSpPr>
        <p:sp>
          <p:nvSpPr>
            <p:cNvPr id="6" name="TextBox 5"/>
            <p:cNvSpPr txBox="1"/>
            <p:nvPr/>
          </p:nvSpPr>
          <p:spPr>
            <a:xfrm>
              <a:off x="7536371" y="3752674"/>
              <a:ext cx="1490416" cy="1015663"/>
            </a:xfrm>
            <a:prstGeom prst="rect">
              <a:avLst/>
            </a:prstGeom>
            <a:solidFill>
              <a:schemeClr val="bg1"/>
            </a:solidFill>
            <a:ln>
              <a:solidFill>
                <a:srgbClr val="FF0000"/>
              </a:solidFill>
            </a:ln>
          </p:spPr>
          <p:txBody>
            <a:bodyPr wrap="square" rtlCol="0">
              <a:spAutoFit/>
            </a:bodyPr>
            <a:lstStyle/>
            <a:p>
              <a:r>
                <a:rPr lang="en-US" sz="1200" dirty="0" smtClean="0"/>
                <a:t>Profile User Location [KDD’12, VLDB’12</a:t>
              </a:r>
              <a:r>
                <a:rPr lang="en-US" sz="1200" dirty="0"/>
                <a:t>]</a:t>
              </a:r>
              <a:r>
                <a:rPr lang="en-US" sz="1200" dirty="0" smtClean="0"/>
                <a:t>, Classify Web objections [KDD’09</a:t>
              </a:r>
              <a:r>
                <a:rPr lang="en-US" sz="1200" dirty="0"/>
                <a:t>]</a:t>
              </a:r>
            </a:p>
          </p:txBody>
        </p:sp>
        <p:cxnSp>
          <p:nvCxnSpPr>
            <p:cNvPr id="57" name="Straight Arrow Connector 56"/>
            <p:cNvCxnSpPr>
              <a:stCxn id="12" idx="3"/>
              <a:endCxn id="6" idx="1"/>
            </p:cNvCxnSpPr>
            <p:nvPr/>
          </p:nvCxnSpPr>
          <p:spPr>
            <a:xfrm flipV="1">
              <a:off x="7412496" y="4260506"/>
              <a:ext cx="123875" cy="1034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7412496" y="5040615"/>
            <a:ext cx="1614292" cy="707886"/>
            <a:chOff x="7412496" y="5010798"/>
            <a:chExt cx="1682068" cy="707886"/>
          </a:xfrm>
        </p:grpSpPr>
        <p:sp>
          <p:nvSpPr>
            <p:cNvPr id="5" name="TextBox 4"/>
            <p:cNvSpPr txBox="1"/>
            <p:nvPr/>
          </p:nvSpPr>
          <p:spPr>
            <a:xfrm>
              <a:off x="7541573" y="5010798"/>
              <a:ext cx="1552991" cy="707886"/>
            </a:xfrm>
            <a:prstGeom prst="rect">
              <a:avLst/>
            </a:prstGeom>
            <a:noFill/>
            <a:ln>
              <a:solidFill>
                <a:srgbClr val="FF0000"/>
              </a:solidFill>
            </a:ln>
          </p:spPr>
          <p:txBody>
            <a:bodyPr wrap="square" rtlCol="0">
              <a:spAutoFit/>
            </a:bodyPr>
            <a:lstStyle/>
            <a:p>
              <a:r>
                <a:rPr lang="en-US" sz="1200" dirty="0" smtClean="0"/>
                <a:t>Monitoring topic-related tweets</a:t>
              </a:r>
            </a:p>
            <a:p>
              <a:r>
                <a:rPr lang="en-US" sz="1600" dirty="0"/>
                <a:t>[</a:t>
              </a:r>
              <a:r>
                <a:rPr lang="en-US" sz="1200" dirty="0" smtClean="0"/>
                <a:t>VLDB’13 Sub]</a:t>
              </a:r>
              <a:endParaRPr lang="en-US" sz="1200" dirty="0"/>
            </a:p>
          </p:txBody>
        </p:sp>
        <p:cxnSp>
          <p:nvCxnSpPr>
            <p:cNvPr id="59" name="Straight Arrow Connector 58"/>
            <p:cNvCxnSpPr>
              <a:stCxn id="14" idx="3"/>
              <a:endCxn id="5" idx="1"/>
            </p:cNvCxnSpPr>
            <p:nvPr/>
          </p:nvCxnSpPr>
          <p:spPr>
            <a:xfrm flipV="1">
              <a:off x="7412496" y="5364741"/>
              <a:ext cx="129077" cy="11072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8E48496-6061-4952-8C25-B8E1BA644B92}" type="slidenum">
              <a:rPr lang="en-US" smtClean="0"/>
              <a:t>14</a:t>
            </a:fld>
            <a:endParaRPr lang="en-US" dirty="0"/>
          </a:p>
        </p:txBody>
      </p:sp>
    </p:spTree>
    <p:extLst>
      <p:ext uri="{BB962C8B-B14F-4D97-AF65-F5344CB8AC3E}">
        <p14:creationId xmlns:p14="http://schemas.microsoft.com/office/powerpoint/2010/main" val="47019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p:cNvGrpSpPr/>
          <p:nvPr/>
        </p:nvGrpSpPr>
        <p:grpSpPr>
          <a:xfrm>
            <a:off x="922795" y="1789646"/>
            <a:ext cx="7660447" cy="4630851"/>
            <a:chOff x="1026352" y="1769949"/>
            <a:chExt cx="7660447" cy="4630851"/>
          </a:xfrm>
        </p:grpSpPr>
        <p:grpSp>
          <p:nvGrpSpPr>
            <p:cNvPr id="99" name="Group 98"/>
            <p:cNvGrpSpPr/>
            <p:nvPr/>
          </p:nvGrpSpPr>
          <p:grpSpPr>
            <a:xfrm>
              <a:off x="1026352" y="1769949"/>
              <a:ext cx="7660447" cy="4630851"/>
              <a:chOff x="1026352" y="1769949"/>
              <a:chExt cx="7660447" cy="4630851"/>
            </a:xfrm>
          </p:grpSpPr>
          <p:grpSp>
            <p:nvGrpSpPr>
              <p:cNvPr id="101" name="Group 100"/>
              <p:cNvGrpSpPr/>
              <p:nvPr/>
            </p:nvGrpSpPr>
            <p:grpSpPr>
              <a:xfrm>
                <a:off x="1026352" y="1769949"/>
                <a:ext cx="7660447" cy="4630851"/>
                <a:chOff x="1026352" y="1769949"/>
                <a:chExt cx="7660447" cy="4630851"/>
              </a:xfrm>
            </p:grpSpPr>
            <p:grpSp>
              <p:nvGrpSpPr>
                <p:cNvPr id="103" name="Group 102"/>
                <p:cNvGrpSpPr/>
                <p:nvPr/>
              </p:nvGrpSpPr>
              <p:grpSpPr>
                <a:xfrm>
                  <a:off x="1026352" y="1769949"/>
                  <a:ext cx="7660447" cy="4630851"/>
                  <a:chOff x="1026352" y="1769949"/>
                  <a:chExt cx="7660447" cy="4630851"/>
                </a:xfrm>
              </p:grpSpPr>
              <p:grpSp>
                <p:nvGrpSpPr>
                  <p:cNvPr id="105" name="Group 104"/>
                  <p:cNvGrpSpPr/>
                  <p:nvPr/>
                </p:nvGrpSpPr>
                <p:grpSpPr>
                  <a:xfrm>
                    <a:off x="1026352" y="1775562"/>
                    <a:ext cx="7660447" cy="4625238"/>
                    <a:chOff x="886372" y="1650704"/>
                    <a:chExt cx="6811872" cy="4216694"/>
                  </a:xfrm>
                </p:grpSpPr>
                <p:grpSp>
                  <p:nvGrpSpPr>
                    <p:cNvPr id="107" name="Group 106"/>
                    <p:cNvGrpSpPr/>
                    <p:nvPr/>
                  </p:nvGrpSpPr>
                  <p:grpSpPr>
                    <a:xfrm>
                      <a:off x="886372" y="1650704"/>
                      <a:ext cx="6808723" cy="914400"/>
                      <a:chOff x="1295400" y="1600200"/>
                      <a:chExt cx="6808723" cy="914400"/>
                    </a:xfrm>
                  </p:grpSpPr>
                  <p:sp>
                    <p:nvSpPr>
                      <p:cNvPr id="140" name="Rectangle 139"/>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41" name="TextBox 140"/>
                      <p:cNvSpPr txBox="1"/>
                      <p:nvPr/>
                    </p:nvSpPr>
                    <p:spPr>
                      <a:xfrm>
                        <a:off x="1295400"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108" name="Rectangle 107"/>
                    <p:cNvSpPr/>
                    <p:nvPr/>
                  </p:nvSpPr>
                  <p:spPr>
                    <a:xfrm>
                      <a:off x="908736" y="366809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09" name="TextBox 108"/>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110" name="Rectangle 109"/>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11" name="TextBox 110"/>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112" name="Rectangle 111"/>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13" name="TextBox 112"/>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114" name="Flowchart: Magnetic Disk 113"/>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115" name="Rectangle 114"/>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116" name="Oval 115"/>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117" name="Right Arrow 116"/>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8" name="Right Arrow 117"/>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9" name="Rectangle 118"/>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120" name="Rectangle 119"/>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121" name="Flowchart: Card 120"/>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122" name="Flowchart: Card 121"/>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123" name="Oval 122"/>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124" name="Right Arrow 123"/>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5" name="Right Arrow 124"/>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6" name="Rectangle 125"/>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127" name="Oval 126"/>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128" name="Right Arrow 127"/>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9" name="Right Arrow 128"/>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0" name="Flowchart: Preparation 129"/>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131" name="Flowchart: Preparation 130"/>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132" name="Picture 131"/>
                    <p:cNvPicPr/>
                    <p:nvPr/>
                  </p:nvPicPr>
                  <p:blipFill>
                    <a:blip r:embed="rId3"/>
                    <a:stretch>
                      <a:fillRect/>
                    </a:stretch>
                  </p:blipFill>
                  <p:spPr>
                    <a:xfrm>
                      <a:off x="2718478" y="2021910"/>
                      <a:ext cx="629726" cy="522135"/>
                    </a:xfrm>
                    <a:prstGeom prst="rect">
                      <a:avLst/>
                    </a:prstGeom>
                  </p:spPr>
                </p:pic>
                <p:sp>
                  <p:nvSpPr>
                    <p:cNvPr id="133"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134"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135" name="Picture 134"/>
                    <p:cNvPicPr/>
                    <p:nvPr/>
                  </p:nvPicPr>
                  <p:blipFill>
                    <a:blip r:embed="rId4"/>
                    <a:stretch>
                      <a:fillRect/>
                    </a:stretch>
                  </p:blipFill>
                  <p:spPr>
                    <a:xfrm>
                      <a:off x="4444714" y="2086127"/>
                      <a:ext cx="575123" cy="402590"/>
                    </a:xfrm>
                    <a:prstGeom prst="rect">
                      <a:avLst/>
                    </a:prstGeom>
                  </p:spPr>
                </p:pic>
                <p:pic>
                  <p:nvPicPr>
                    <p:cNvPr id="136" name="Picture 135"/>
                    <p:cNvPicPr/>
                    <p:nvPr/>
                  </p:nvPicPr>
                  <p:blipFill>
                    <a:blip r:embed="rId5"/>
                    <a:stretch>
                      <a:fillRect/>
                    </a:stretch>
                  </p:blipFill>
                  <p:spPr>
                    <a:xfrm>
                      <a:off x="5699411" y="2021910"/>
                      <a:ext cx="513878" cy="466807"/>
                    </a:xfrm>
                    <a:prstGeom prst="rect">
                      <a:avLst/>
                    </a:prstGeom>
                  </p:spPr>
                </p:pic>
                <p:sp>
                  <p:nvSpPr>
                    <p:cNvPr id="137"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138" name="Rectangle 137"/>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139" name="Rectangle 138"/>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106" name="TextBox 105"/>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104" name="TextBox 103"/>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102" name="TextBox 101"/>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100" name="TextBox 99"/>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
        <p:nvSpPr>
          <p:cNvPr id="2" name="Title 1"/>
          <p:cNvSpPr>
            <a:spLocks noGrp="1"/>
          </p:cNvSpPr>
          <p:nvPr>
            <p:ph type="title"/>
          </p:nvPr>
        </p:nvSpPr>
        <p:spPr/>
        <p:txBody>
          <a:bodyPr>
            <a:noAutofit/>
          </a:bodyPr>
          <a:lstStyle/>
          <a:p>
            <a:r>
              <a:rPr lang="en-US" sz="3200" dirty="0" smtClean="0"/>
              <a:t>This talk: we will discuss two real-world problems</a:t>
            </a:r>
            <a:endParaRPr lang="en-US" sz="3200" dirty="0"/>
          </a:p>
        </p:txBody>
      </p:sp>
      <p:sp>
        <p:nvSpPr>
          <p:cNvPr id="40" name="Oval 39"/>
          <p:cNvSpPr/>
          <p:nvPr/>
        </p:nvSpPr>
        <p:spPr>
          <a:xfrm>
            <a:off x="3442055" y="5582298"/>
            <a:ext cx="3032887" cy="8381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3407966" y="3219602"/>
            <a:ext cx="3032887" cy="550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43"/>
          <p:cNvSpPr>
            <a:spLocks noGrp="1"/>
          </p:cNvSpPr>
          <p:nvPr>
            <p:ph type="sldNum" sz="quarter" idx="12"/>
          </p:nvPr>
        </p:nvSpPr>
        <p:spPr/>
        <p:txBody>
          <a:bodyPr/>
          <a:lstStyle/>
          <a:p>
            <a:fld id="{18E48496-6061-4952-8C25-B8E1BA644B92}" type="slidenum">
              <a:rPr lang="en-US" smtClean="0"/>
              <a:t>15</a:t>
            </a:fld>
            <a:endParaRPr lang="en-US" dirty="0"/>
          </a:p>
        </p:txBody>
      </p:sp>
      <p:sp>
        <p:nvSpPr>
          <p:cNvPr id="42" name="TextBox 41"/>
          <p:cNvSpPr txBox="1"/>
          <p:nvPr/>
        </p:nvSpPr>
        <p:spPr>
          <a:xfrm>
            <a:off x="81307" y="4552306"/>
            <a:ext cx="3360748" cy="646331"/>
          </a:xfrm>
          <a:prstGeom prst="rect">
            <a:avLst/>
          </a:prstGeom>
          <a:solidFill>
            <a:schemeClr val="accent6"/>
          </a:solidFill>
        </p:spPr>
        <p:txBody>
          <a:bodyPr wrap="square" rtlCol="0">
            <a:spAutoFit/>
          </a:bodyPr>
          <a:lstStyle/>
          <a:p>
            <a:r>
              <a:rPr lang="en-US" dirty="0" smtClean="0">
                <a:solidFill>
                  <a:schemeClr val="bg1"/>
                </a:solidFill>
              </a:rPr>
              <a:t>How to mine user information from </a:t>
            </a:r>
            <a:r>
              <a:rPr lang="en-US" b="1" dirty="0" smtClean="0">
                <a:solidFill>
                  <a:schemeClr val="bg1"/>
                </a:solidFill>
              </a:rPr>
              <a:t>noisy</a:t>
            </a:r>
            <a:r>
              <a:rPr lang="en-US" dirty="0" smtClean="0">
                <a:solidFill>
                  <a:schemeClr val="bg1"/>
                </a:solidFill>
              </a:rPr>
              <a:t> social media data?</a:t>
            </a:r>
            <a:endParaRPr lang="en-US" dirty="0">
              <a:solidFill>
                <a:schemeClr val="bg1"/>
              </a:solidFill>
            </a:endParaRPr>
          </a:p>
        </p:txBody>
      </p:sp>
      <p:sp>
        <p:nvSpPr>
          <p:cNvPr id="43" name="TextBox 42"/>
          <p:cNvSpPr txBox="1"/>
          <p:nvPr/>
        </p:nvSpPr>
        <p:spPr>
          <a:xfrm>
            <a:off x="47675" y="5511178"/>
            <a:ext cx="3282796" cy="646331"/>
          </a:xfrm>
          <a:prstGeom prst="rect">
            <a:avLst/>
          </a:prstGeom>
          <a:solidFill>
            <a:schemeClr val="accent6"/>
          </a:solidFill>
        </p:spPr>
        <p:txBody>
          <a:bodyPr wrap="square" rtlCol="0">
            <a:spAutoFit/>
          </a:bodyPr>
          <a:lstStyle/>
          <a:p>
            <a:r>
              <a:rPr lang="en-US" dirty="0" smtClean="0">
                <a:solidFill>
                  <a:schemeClr val="bg1"/>
                </a:solidFill>
              </a:rPr>
              <a:t>How to efficiently process </a:t>
            </a:r>
            <a:r>
              <a:rPr lang="en-US" b="1" dirty="0" smtClean="0">
                <a:solidFill>
                  <a:schemeClr val="bg1"/>
                </a:solidFill>
              </a:rPr>
              <a:t>big</a:t>
            </a:r>
            <a:r>
              <a:rPr lang="en-US" dirty="0" smtClean="0">
                <a:solidFill>
                  <a:schemeClr val="bg1"/>
                </a:solidFill>
              </a:rPr>
              <a:t> social media data?</a:t>
            </a:r>
            <a:endParaRPr lang="en-US" dirty="0">
              <a:solidFill>
                <a:schemeClr val="bg1"/>
              </a:solidFill>
            </a:endParaRPr>
          </a:p>
        </p:txBody>
      </p:sp>
      <p:sp>
        <p:nvSpPr>
          <p:cNvPr id="54" name="Oval 53"/>
          <p:cNvSpPr/>
          <p:nvPr/>
        </p:nvSpPr>
        <p:spPr>
          <a:xfrm>
            <a:off x="3438516" y="4318256"/>
            <a:ext cx="3032887" cy="550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95540" y="3661896"/>
            <a:ext cx="3360748" cy="646331"/>
          </a:xfrm>
          <a:prstGeom prst="rect">
            <a:avLst/>
          </a:prstGeom>
          <a:solidFill>
            <a:schemeClr val="accent6"/>
          </a:solidFill>
        </p:spPr>
        <p:txBody>
          <a:bodyPr wrap="square" rtlCol="0">
            <a:spAutoFit/>
          </a:bodyPr>
          <a:lstStyle/>
          <a:p>
            <a:r>
              <a:rPr lang="en-US" dirty="0" smtClean="0">
                <a:solidFill>
                  <a:schemeClr val="bg1"/>
                </a:solidFill>
              </a:rPr>
              <a:t>Propose some new research problems for future study.</a:t>
            </a:r>
            <a:endParaRPr lang="en-US" dirty="0">
              <a:solidFill>
                <a:schemeClr val="bg1"/>
              </a:solidFill>
            </a:endParaRPr>
          </a:p>
        </p:txBody>
      </p:sp>
      <p:sp>
        <p:nvSpPr>
          <p:cNvPr id="57" name="Oval 56"/>
          <p:cNvSpPr/>
          <p:nvPr/>
        </p:nvSpPr>
        <p:spPr>
          <a:xfrm>
            <a:off x="3427740" y="4228309"/>
            <a:ext cx="3032887" cy="550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54" grpId="0" animBg="1"/>
      <p:bldP spid="56"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Automatic Topic-Focused Monitor for Big Social Media (Twitter </a:t>
            </a:r>
            <a:r>
              <a:rPr lang="en-US" sz="3200" dirty="0" smtClean="0"/>
              <a:t>Stream)</a:t>
            </a:r>
            <a:endParaRPr lang="en-US" sz="3200" dirty="0"/>
          </a:p>
        </p:txBody>
      </p:sp>
      <p:sp>
        <p:nvSpPr>
          <p:cNvPr id="41" name="Slide Number Placeholder 40"/>
          <p:cNvSpPr>
            <a:spLocks noGrp="1"/>
          </p:cNvSpPr>
          <p:nvPr>
            <p:ph type="sldNum" sz="quarter" idx="12"/>
          </p:nvPr>
        </p:nvSpPr>
        <p:spPr/>
        <p:txBody>
          <a:bodyPr/>
          <a:lstStyle/>
          <a:p>
            <a:fld id="{18E48496-6061-4952-8C25-B8E1BA644B92}" type="slidenum">
              <a:rPr lang="en-US" smtClean="0"/>
              <a:t>16</a:t>
            </a:fld>
            <a:endParaRPr lang="en-US" dirty="0"/>
          </a:p>
        </p:txBody>
      </p:sp>
      <p:grpSp>
        <p:nvGrpSpPr>
          <p:cNvPr id="40" name="Group 39"/>
          <p:cNvGrpSpPr/>
          <p:nvPr/>
        </p:nvGrpSpPr>
        <p:grpSpPr>
          <a:xfrm>
            <a:off x="880464" y="1769949"/>
            <a:ext cx="7660447" cy="4630851"/>
            <a:chOff x="1026352" y="1769949"/>
            <a:chExt cx="7660447" cy="4630851"/>
          </a:xfrm>
        </p:grpSpPr>
        <p:grpSp>
          <p:nvGrpSpPr>
            <p:cNvPr id="42" name="Group 41"/>
            <p:cNvGrpSpPr/>
            <p:nvPr/>
          </p:nvGrpSpPr>
          <p:grpSpPr>
            <a:xfrm>
              <a:off x="1026352" y="1769949"/>
              <a:ext cx="7660447" cy="4630851"/>
              <a:chOff x="1026352" y="1769949"/>
              <a:chExt cx="7660447" cy="4630851"/>
            </a:xfrm>
          </p:grpSpPr>
          <p:grpSp>
            <p:nvGrpSpPr>
              <p:cNvPr id="44" name="Group 43"/>
              <p:cNvGrpSpPr/>
              <p:nvPr/>
            </p:nvGrpSpPr>
            <p:grpSpPr>
              <a:xfrm>
                <a:off x="1026352" y="1769949"/>
                <a:ext cx="7660447" cy="4630851"/>
                <a:chOff x="1026352" y="1769949"/>
                <a:chExt cx="7660447" cy="4630851"/>
              </a:xfrm>
            </p:grpSpPr>
            <p:grpSp>
              <p:nvGrpSpPr>
                <p:cNvPr id="46" name="Group 45"/>
                <p:cNvGrpSpPr/>
                <p:nvPr/>
              </p:nvGrpSpPr>
              <p:grpSpPr>
                <a:xfrm>
                  <a:off x="1026352" y="1769949"/>
                  <a:ext cx="7660447" cy="4630851"/>
                  <a:chOff x="1026352" y="1769949"/>
                  <a:chExt cx="7660447" cy="4630851"/>
                </a:xfrm>
              </p:grpSpPr>
              <p:grpSp>
                <p:nvGrpSpPr>
                  <p:cNvPr id="48" name="Group 47"/>
                  <p:cNvGrpSpPr/>
                  <p:nvPr/>
                </p:nvGrpSpPr>
                <p:grpSpPr>
                  <a:xfrm>
                    <a:off x="1026352" y="1775562"/>
                    <a:ext cx="7660447" cy="4625238"/>
                    <a:chOff x="886372" y="1650704"/>
                    <a:chExt cx="6811872" cy="4216694"/>
                  </a:xfrm>
                </p:grpSpPr>
                <p:grpSp>
                  <p:nvGrpSpPr>
                    <p:cNvPr id="50" name="Group 49"/>
                    <p:cNvGrpSpPr/>
                    <p:nvPr/>
                  </p:nvGrpSpPr>
                  <p:grpSpPr>
                    <a:xfrm>
                      <a:off x="886372" y="1650704"/>
                      <a:ext cx="6808723" cy="914400"/>
                      <a:chOff x="1295400" y="1600200"/>
                      <a:chExt cx="6808723" cy="914400"/>
                    </a:xfrm>
                  </p:grpSpPr>
                  <p:sp>
                    <p:nvSpPr>
                      <p:cNvPr id="83" name="Rectangle 82"/>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4" name="TextBox 83"/>
                      <p:cNvSpPr txBox="1"/>
                      <p:nvPr/>
                    </p:nvSpPr>
                    <p:spPr>
                      <a:xfrm>
                        <a:off x="1295400"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51" name="Rectangle 50"/>
                    <p:cNvSpPr/>
                    <p:nvPr/>
                  </p:nvSpPr>
                  <p:spPr>
                    <a:xfrm>
                      <a:off x="916444" y="373543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2" name="TextBox 51"/>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53" name="Rectangle 52"/>
                    <p:cNvSpPr/>
                    <p:nvPr/>
                  </p:nvSpPr>
                  <p:spPr>
                    <a:xfrm>
                      <a:off x="916444" y="4952998"/>
                      <a:ext cx="6781800" cy="914400"/>
                    </a:xfrm>
                    <a:prstGeom prst="rect">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4" name="TextBox 53"/>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55" name="Rectangle 54"/>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6" name="TextBox 55"/>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57" name="Flowchart: Magnetic Disk 56"/>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58" name="Rectangle 57"/>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59" name="Oval 58"/>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60" name="Right Arrow 59"/>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1" name="Right Arrow 60"/>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2" name="Rectangle 61"/>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63" name="Rectangle 62"/>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64" name="Flowchart: Card 63"/>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65" name="Flowchart: Card 64"/>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66" name="Oval 65"/>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67" name="Right Arrow 66"/>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8" name="Right Arrow 67"/>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9" name="Rectangle 68"/>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70" name="Oval 69"/>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71" name="Right Arrow 70"/>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2" name="Right Arrow 71"/>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3" name="Flowchart: Preparation 72"/>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74" name="Flowchart: Preparation 73"/>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75" name="Picture 74"/>
                    <p:cNvPicPr/>
                    <p:nvPr/>
                  </p:nvPicPr>
                  <p:blipFill>
                    <a:blip r:embed="rId3"/>
                    <a:stretch>
                      <a:fillRect/>
                    </a:stretch>
                  </p:blipFill>
                  <p:spPr>
                    <a:xfrm>
                      <a:off x="2718478" y="2021910"/>
                      <a:ext cx="629726" cy="522135"/>
                    </a:xfrm>
                    <a:prstGeom prst="rect">
                      <a:avLst/>
                    </a:prstGeom>
                  </p:spPr>
                </p:pic>
                <p:sp>
                  <p:nvSpPr>
                    <p:cNvPr id="76"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77"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78" name="Picture 77"/>
                    <p:cNvPicPr/>
                    <p:nvPr/>
                  </p:nvPicPr>
                  <p:blipFill>
                    <a:blip r:embed="rId4"/>
                    <a:stretch>
                      <a:fillRect/>
                    </a:stretch>
                  </p:blipFill>
                  <p:spPr>
                    <a:xfrm>
                      <a:off x="4444714" y="2086127"/>
                      <a:ext cx="575123" cy="402590"/>
                    </a:xfrm>
                    <a:prstGeom prst="rect">
                      <a:avLst/>
                    </a:prstGeom>
                  </p:spPr>
                </p:pic>
                <p:pic>
                  <p:nvPicPr>
                    <p:cNvPr id="79" name="Picture 78"/>
                    <p:cNvPicPr/>
                    <p:nvPr/>
                  </p:nvPicPr>
                  <p:blipFill>
                    <a:blip r:embed="rId5"/>
                    <a:stretch>
                      <a:fillRect/>
                    </a:stretch>
                  </p:blipFill>
                  <p:spPr>
                    <a:xfrm>
                      <a:off x="5699411" y="2021910"/>
                      <a:ext cx="513878" cy="466807"/>
                    </a:xfrm>
                    <a:prstGeom prst="rect">
                      <a:avLst/>
                    </a:prstGeom>
                  </p:spPr>
                </p:pic>
                <p:sp>
                  <p:nvSpPr>
                    <p:cNvPr id="80"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81" name="Rectangle 80"/>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82" name="Rectangle 81"/>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49" name="TextBox 48"/>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47" name="TextBox 46"/>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45" name="TextBox 44"/>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43" name="TextBox 42"/>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Tree>
    <p:extLst>
      <p:ext uri="{BB962C8B-B14F-4D97-AF65-F5344CB8AC3E}">
        <p14:creationId xmlns:p14="http://schemas.microsoft.com/office/powerpoint/2010/main" val="994151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17" y="152400"/>
            <a:ext cx="8991600" cy="1252728"/>
          </a:xfrm>
        </p:spPr>
        <p:txBody>
          <a:bodyPr>
            <a:noAutofit/>
          </a:bodyPr>
          <a:lstStyle/>
          <a:p>
            <a:r>
              <a:rPr lang="en-US" sz="3200" dirty="0" smtClean="0"/>
              <a:t>Monitoring social media is </a:t>
            </a:r>
            <a:r>
              <a:rPr lang="en-US" sz="3200" u="sng" dirty="0" smtClean="0"/>
              <a:t>essential</a:t>
            </a:r>
            <a:r>
              <a:rPr lang="en-US" sz="3200" dirty="0" smtClean="0"/>
              <a:t> to many applications</a:t>
            </a:r>
            <a:endParaRPr lang="en-US" sz="3200" dirty="0"/>
          </a:p>
        </p:txBody>
      </p:sp>
      <p:pic>
        <p:nvPicPr>
          <p:cNvPr id="4" name="Content Placeholder 3"/>
          <p:cNvPicPr>
            <a:picLocks noGrp="1"/>
          </p:cNvPicPr>
          <p:nvPr>
            <p:ph idx="1"/>
          </p:nvPr>
        </p:nvPicPr>
        <p:blipFill>
          <a:blip r:embed="rId2"/>
          <a:stretch>
            <a:fillRect/>
          </a:stretch>
        </p:blipFill>
        <p:spPr>
          <a:xfrm>
            <a:off x="2954958" y="5559446"/>
            <a:ext cx="3286584" cy="1093101"/>
          </a:xfrm>
          <a:prstGeom prst="rect">
            <a:avLst/>
          </a:prstGeom>
        </p:spPr>
      </p:pic>
      <p:sp>
        <p:nvSpPr>
          <p:cNvPr id="5" name="Rectangle 4"/>
          <p:cNvSpPr/>
          <p:nvPr/>
        </p:nvSpPr>
        <p:spPr>
          <a:xfrm>
            <a:off x="1542222" y="2101140"/>
            <a:ext cx="2628900" cy="369332"/>
          </a:xfrm>
          <a:prstGeom prst="rect">
            <a:avLst/>
          </a:prstGeom>
        </p:spPr>
        <p:txBody>
          <a:bodyPr wrap="square">
            <a:spAutoFit/>
          </a:bodyPr>
          <a:lstStyle/>
          <a:p>
            <a:r>
              <a:rPr lang="en-US" b="1" dirty="0" smtClean="0">
                <a:solidFill>
                  <a:srgbClr val="0070C0"/>
                </a:solidFill>
              </a:rPr>
              <a:t>Emergence Management </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760023"/>
            <a:ext cx="2362200" cy="1285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descr="https://encrypted-tbn1.gstatic.com/images?q=tbn:ANd9GcQyK9z8tjbDyYmkU-wkKHqUqXtvCiERa7SzK9ICTBF8HZppD5WS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2667000" cy="94531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47800" y="6105997"/>
            <a:ext cx="1653701" cy="369332"/>
          </a:xfrm>
          <a:prstGeom prst="rect">
            <a:avLst/>
          </a:prstGeom>
          <a:noFill/>
        </p:spPr>
        <p:txBody>
          <a:bodyPr wrap="square" rtlCol="0">
            <a:spAutoFit/>
          </a:bodyPr>
          <a:lstStyle/>
          <a:p>
            <a:r>
              <a:rPr lang="en-US" dirty="0" smtClean="0"/>
              <a:t>Social Media</a:t>
            </a:r>
            <a:endParaRPr lang="en-US" dirty="0"/>
          </a:p>
        </p:txBody>
      </p:sp>
      <p:pic>
        <p:nvPicPr>
          <p:cNvPr id="10" name="Picture 2" descr="https://encrypted-tbn3.gstatic.com/images?q=tbn:ANd9GcQSBDXKzMkR0NGvKihVTzHytcZQwCgVAeThr1FbTtRZsflTMJOGW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297016"/>
            <a:ext cx="2362200" cy="901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encrypted-tbn3.gstatic.com/images?q=tbn:ANd9GcRtI4SbAtm_vPzlIXkZqRBcn9Tl5rCwafHggc0P03CuiHngb_Hbs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796974"/>
            <a:ext cx="2286000" cy="121448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941172" y="2104118"/>
            <a:ext cx="2287889" cy="369332"/>
          </a:xfrm>
          <a:prstGeom prst="rect">
            <a:avLst/>
          </a:prstGeom>
        </p:spPr>
        <p:txBody>
          <a:bodyPr wrap="square">
            <a:spAutoFit/>
          </a:bodyPr>
          <a:lstStyle/>
          <a:p>
            <a:r>
              <a:rPr lang="en-US" b="1" dirty="0" smtClean="0">
                <a:solidFill>
                  <a:schemeClr val="accent4">
                    <a:lumMod val="75000"/>
                  </a:schemeClr>
                </a:solidFill>
              </a:rPr>
              <a:t>Business Intelligence </a:t>
            </a:r>
          </a:p>
        </p:txBody>
      </p:sp>
      <p:sp>
        <p:nvSpPr>
          <p:cNvPr id="3" name="Slide Number Placeholder 2"/>
          <p:cNvSpPr>
            <a:spLocks noGrp="1"/>
          </p:cNvSpPr>
          <p:nvPr>
            <p:ph type="sldNum" sz="quarter" idx="12"/>
          </p:nvPr>
        </p:nvSpPr>
        <p:spPr/>
        <p:txBody>
          <a:bodyPr/>
          <a:lstStyle/>
          <a:p>
            <a:fld id="{18E48496-6061-4952-8C25-B8E1BA644B92}" type="slidenum">
              <a:rPr lang="en-US" smtClean="0"/>
              <a:t>17</a:t>
            </a:fld>
            <a:endParaRPr lang="en-US" dirty="0"/>
          </a:p>
        </p:txBody>
      </p:sp>
    </p:spTree>
    <p:extLst>
      <p:ext uri="{BB962C8B-B14F-4D97-AF65-F5344CB8AC3E}">
        <p14:creationId xmlns:p14="http://schemas.microsoft.com/office/powerpoint/2010/main" val="3594336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It is </a:t>
            </a:r>
            <a:r>
              <a:rPr lang="en-US" sz="3200" u="sng" dirty="0" smtClean="0"/>
              <a:t>inefficient</a:t>
            </a:r>
            <a:r>
              <a:rPr lang="en-US" sz="3200" dirty="0" smtClean="0"/>
              <a:t> </a:t>
            </a:r>
            <a:r>
              <a:rPr lang="en-US" sz="3200" dirty="0"/>
              <a:t>and </a:t>
            </a:r>
            <a:r>
              <a:rPr lang="en-US" sz="3200" u="sng" dirty="0"/>
              <a:t>useless</a:t>
            </a:r>
            <a:r>
              <a:rPr lang="en-US" sz="3200" dirty="0"/>
              <a:t> to collect and process </a:t>
            </a:r>
            <a:r>
              <a:rPr lang="en-US" sz="3200" dirty="0" smtClean="0"/>
              <a:t>the entire social media</a:t>
            </a:r>
            <a:endParaRPr lang="en-US" sz="3200" dirty="0"/>
          </a:p>
        </p:txBody>
      </p:sp>
      <p:sp>
        <p:nvSpPr>
          <p:cNvPr id="3" name="Content Placeholder 2"/>
          <p:cNvSpPr>
            <a:spLocks noGrp="1"/>
          </p:cNvSpPr>
          <p:nvPr>
            <p:ph idx="1"/>
          </p:nvPr>
        </p:nvSpPr>
        <p:spPr/>
        <p:txBody>
          <a:bodyPr>
            <a:normAutofit/>
          </a:bodyPr>
          <a:lstStyle/>
          <a:p>
            <a:pPr>
              <a:lnSpc>
                <a:spcPct val="150000"/>
              </a:lnSpc>
            </a:pPr>
            <a:r>
              <a:rPr lang="en-US" dirty="0"/>
              <a:t>S</a:t>
            </a:r>
            <a:r>
              <a:rPr lang="en-US" dirty="0" smtClean="0"/>
              <a:t>ocial media are </a:t>
            </a:r>
            <a:r>
              <a:rPr lang="en-US" sz="4000" dirty="0" smtClean="0">
                <a:solidFill>
                  <a:srgbClr val="FF0000"/>
                </a:solidFill>
              </a:rPr>
              <a:t>big</a:t>
            </a:r>
            <a:r>
              <a:rPr lang="en-US" dirty="0" smtClean="0"/>
              <a:t>! </a:t>
            </a:r>
          </a:p>
          <a:p>
            <a:pPr lvl="1">
              <a:lnSpc>
                <a:spcPct val="150000"/>
              </a:lnSpc>
            </a:pPr>
            <a:r>
              <a:rPr lang="en-US" dirty="0" smtClean="0"/>
              <a:t>300 million tweets generated per day. </a:t>
            </a:r>
          </a:p>
          <a:p>
            <a:pPr>
              <a:lnSpc>
                <a:spcPct val="150000"/>
              </a:lnSpc>
            </a:pPr>
            <a:r>
              <a:rPr lang="en-US" dirty="0" smtClean="0"/>
              <a:t>Only a </a:t>
            </a:r>
            <a:r>
              <a:rPr lang="en-US" sz="2000" dirty="0" smtClean="0">
                <a:solidFill>
                  <a:srgbClr val="FF0000"/>
                </a:solidFill>
              </a:rPr>
              <a:t>small</a:t>
            </a:r>
            <a:r>
              <a:rPr lang="en-US" dirty="0" smtClean="0"/>
              <a:t> percent is useful for an application</a:t>
            </a:r>
            <a:endParaRPr lang="en-US" dirty="0"/>
          </a:p>
          <a:p>
            <a:pPr lvl="1">
              <a:lnSpc>
                <a:spcPct val="150000"/>
              </a:lnSpc>
            </a:pPr>
            <a:r>
              <a:rPr lang="en-US" dirty="0" smtClean="0"/>
              <a:t>40.1</a:t>
            </a:r>
            <a:r>
              <a:rPr lang="en-US" dirty="0"/>
              <a:t>% are </a:t>
            </a:r>
            <a:r>
              <a:rPr lang="en-US" dirty="0" smtClean="0"/>
              <a:t>pointless babble</a:t>
            </a:r>
            <a:r>
              <a:rPr lang="en-US" dirty="0"/>
              <a:t>.</a:t>
            </a:r>
            <a:r>
              <a:rPr lang="en-US" dirty="0" smtClean="0"/>
              <a:t> </a:t>
            </a:r>
          </a:p>
          <a:p>
            <a:pPr lvl="1">
              <a:lnSpc>
                <a:spcPct val="150000"/>
              </a:lnSpc>
            </a:pPr>
            <a:r>
              <a:rPr lang="en-US" dirty="0" smtClean="0"/>
              <a:t>E.g., 0.05</a:t>
            </a:r>
            <a:r>
              <a:rPr lang="en-US" dirty="0"/>
              <a:t>% are relevant to </a:t>
            </a:r>
            <a:r>
              <a:rPr lang="en-US" dirty="0" smtClean="0"/>
              <a:t>crimes. </a:t>
            </a:r>
          </a:p>
          <a:p>
            <a:endParaRPr lang="en-US" dirty="0" smtClean="0"/>
          </a:p>
        </p:txBody>
      </p:sp>
      <p:sp>
        <p:nvSpPr>
          <p:cNvPr id="4" name="Slide Number Placeholder 3"/>
          <p:cNvSpPr>
            <a:spLocks noGrp="1"/>
          </p:cNvSpPr>
          <p:nvPr>
            <p:ph type="sldNum" sz="quarter" idx="12"/>
          </p:nvPr>
        </p:nvSpPr>
        <p:spPr/>
        <p:txBody>
          <a:bodyPr/>
          <a:lstStyle/>
          <a:p>
            <a:fld id="{18E48496-6061-4952-8C25-B8E1BA644B92}" type="slidenum">
              <a:rPr lang="en-US" smtClean="0"/>
              <a:t>18</a:t>
            </a:fld>
            <a:endParaRPr lang="en-US" dirty="0"/>
          </a:p>
        </p:txBody>
      </p:sp>
    </p:spTree>
    <p:extLst>
      <p:ext uri="{BB962C8B-B14F-4D97-AF65-F5344CB8AC3E}">
        <p14:creationId xmlns:p14="http://schemas.microsoft.com/office/powerpoint/2010/main" val="275638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549" y="228600"/>
            <a:ext cx="8663938" cy="1252728"/>
          </a:xfrm>
        </p:spPr>
        <p:txBody>
          <a:bodyPr>
            <a:normAutofit/>
          </a:bodyPr>
          <a:lstStyle/>
          <a:p>
            <a:r>
              <a:rPr lang="en-US" sz="3200" dirty="0" smtClean="0"/>
              <a:t>How can we find scarce relevant tweets from big social stream in an </a:t>
            </a:r>
            <a:r>
              <a:rPr lang="en-US" sz="3200" u="sng" dirty="0" smtClean="0"/>
              <a:t>efficient</a:t>
            </a:r>
            <a:r>
              <a:rPr lang="en-US" sz="3200" dirty="0" smtClean="0"/>
              <a:t> way?</a:t>
            </a:r>
            <a:endParaRPr lang="en-US" sz="3200" dirty="0"/>
          </a:p>
        </p:txBody>
      </p:sp>
      <p:sp>
        <p:nvSpPr>
          <p:cNvPr id="19" name="TextBox 18"/>
          <p:cNvSpPr txBox="1"/>
          <p:nvPr/>
        </p:nvSpPr>
        <p:spPr>
          <a:xfrm>
            <a:off x="811698" y="2168604"/>
            <a:ext cx="7690433" cy="646331"/>
          </a:xfrm>
          <a:prstGeom prst="rect">
            <a:avLst/>
          </a:prstGeom>
          <a:noFill/>
        </p:spPr>
        <p:txBody>
          <a:bodyPr wrap="square" rtlCol="0">
            <a:spAutoFit/>
          </a:bodyPr>
          <a:lstStyle/>
          <a:p>
            <a:r>
              <a:rPr lang="en-US" dirty="0" smtClean="0"/>
              <a:t>Most applications use </a:t>
            </a:r>
            <a:r>
              <a:rPr lang="en-US" u="sng" dirty="0" smtClean="0"/>
              <a:t>classifiers</a:t>
            </a:r>
            <a:r>
              <a:rPr lang="en-US" dirty="0" smtClean="0"/>
              <a:t> to </a:t>
            </a:r>
            <a:r>
              <a:rPr lang="en-US" b="1" dirty="0" smtClean="0"/>
              <a:t>automatically</a:t>
            </a:r>
            <a:r>
              <a:rPr lang="en-US" dirty="0" smtClean="0"/>
              <a:t> determine whether tweets are relevant to a specific application (topic),  e.g., crime</a:t>
            </a:r>
          </a:p>
        </p:txBody>
      </p:sp>
      <p:sp>
        <p:nvSpPr>
          <p:cNvPr id="25" name="Rectangle 24"/>
          <p:cNvSpPr/>
          <p:nvPr/>
        </p:nvSpPr>
        <p:spPr>
          <a:xfrm>
            <a:off x="699052" y="4043041"/>
            <a:ext cx="1981200" cy="928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90600" y="3276600"/>
            <a:ext cx="71603" cy="369332"/>
          </a:xfrm>
          <a:prstGeom prst="rect">
            <a:avLst/>
          </a:prstGeom>
          <a:noFill/>
        </p:spPr>
        <p:txBody>
          <a:bodyPr wrap="square" rtlCol="0">
            <a:spAutoFit/>
          </a:bodyPr>
          <a:lstStyle/>
          <a:p>
            <a:endParaRPr lang="en-US" dirty="0"/>
          </a:p>
        </p:txBody>
      </p:sp>
      <p:sp>
        <p:nvSpPr>
          <p:cNvPr id="27" name="Rectangle 26"/>
          <p:cNvSpPr/>
          <p:nvPr/>
        </p:nvSpPr>
        <p:spPr>
          <a:xfrm>
            <a:off x="877170" y="2933729"/>
            <a:ext cx="3150702" cy="1015663"/>
          </a:xfrm>
          <a:prstGeom prst="rect">
            <a:avLst/>
          </a:prstGeom>
        </p:spPr>
        <p:txBody>
          <a:bodyPr wrap="square">
            <a:spAutoFit/>
          </a:bodyPr>
          <a:lstStyle/>
          <a:p>
            <a:r>
              <a:rPr lang="en-US" sz="2000" dirty="0">
                <a:solidFill>
                  <a:schemeClr val="accent3">
                    <a:lumMod val="75000"/>
                  </a:schemeClr>
                </a:solidFill>
              </a:rPr>
              <a:t>To </a:t>
            </a:r>
            <a:r>
              <a:rPr lang="en-US" sz="2000" u="sng" dirty="0">
                <a:solidFill>
                  <a:schemeClr val="accent3">
                    <a:lumMod val="75000"/>
                  </a:schemeClr>
                </a:solidFill>
              </a:rPr>
              <a:t>generally</a:t>
            </a:r>
            <a:r>
              <a:rPr lang="en-US" sz="2000" dirty="0">
                <a:solidFill>
                  <a:schemeClr val="accent3">
                    <a:lumMod val="75000"/>
                  </a:schemeClr>
                </a:solidFill>
              </a:rPr>
              <a:t> </a:t>
            </a:r>
            <a:r>
              <a:rPr lang="en-US" sz="2000" dirty="0" smtClean="0">
                <a:solidFill>
                  <a:schemeClr val="accent3">
                    <a:lumMod val="75000"/>
                  </a:schemeClr>
                </a:solidFill>
              </a:rPr>
              <a:t>monitor for any application, our </a:t>
            </a:r>
            <a:r>
              <a:rPr lang="en-US" sz="2000" dirty="0">
                <a:solidFill>
                  <a:schemeClr val="accent3">
                    <a:lumMod val="75000"/>
                  </a:schemeClr>
                </a:solidFill>
              </a:rPr>
              <a:t>monitor takes a classifier as </a:t>
            </a:r>
            <a:r>
              <a:rPr lang="en-US" sz="2000" b="1" dirty="0">
                <a:solidFill>
                  <a:schemeClr val="accent3">
                    <a:lumMod val="75000"/>
                  </a:schemeClr>
                </a:solidFill>
              </a:rPr>
              <a:t>input</a:t>
            </a:r>
            <a:r>
              <a:rPr lang="en-US" sz="2000" dirty="0"/>
              <a:t>.  </a:t>
            </a:r>
          </a:p>
        </p:txBody>
      </p:sp>
      <p:sp>
        <p:nvSpPr>
          <p:cNvPr id="28" name="Rectangle 27"/>
          <p:cNvSpPr/>
          <p:nvPr/>
        </p:nvSpPr>
        <p:spPr>
          <a:xfrm>
            <a:off x="4226169" y="2953434"/>
            <a:ext cx="4880893" cy="1015663"/>
          </a:xfrm>
          <a:prstGeom prst="rect">
            <a:avLst/>
          </a:prstGeom>
        </p:spPr>
        <p:txBody>
          <a:bodyPr wrap="square">
            <a:spAutoFit/>
          </a:bodyPr>
          <a:lstStyle/>
          <a:p>
            <a:r>
              <a:rPr lang="en-US" sz="2000" dirty="0" smtClean="0">
                <a:solidFill>
                  <a:schemeClr val="accent3">
                    <a:lumMod val="75000"/>
                  </a:schemeClr>
                </a:solidFill>
              </a:rPr>
              <a:t>To </a:t>
            </a:r>
            <a:r>
              <a:rPr lang="en-US" sz="2000" u="sng" dirty="0" smtClean="0">
                <a:solidFill>
                  <a:schemeClr val="accent3">
                    <a:lumMod val="75000"/>
                  </a:schemeClr>
                </a:solidFill>
              </a:rPr>
              <a:t>efficiently</a:t>
            </a:r>
            <a:r>
              <a:rPr lang="en-US" sz="2000" dirty="0" smtClean="0">
                <a:solidFill>
                  <a:schemeClr val="accent3">
                    <a:lumMod val="75000"/>
                  </a:schemeClr>
                </a:solidFill>
              </a:rPr>
              <a:t> process social media, our </a:t>
            </a:r>
            <a:r>
              <a:rPr lang="en-US" sz="2000" dirty="0">
                <a:solidFill>
                  <a:schemeClr val="accent3">
                    <a:lumMod val="75000"/>
                  </a:schemeClr>
                </a:solidFill>
              </a:rPr>
              <a:t>monitor </a:t>
            </a:r>
            <a:r>
              <a:rPr lang="en-US" sz="2000" dirty="0" smtClean="0">
                <a:solidFill>
                  <a:schemeClr val="accent3">
                    <a:lumMod val="75000"/>
                  </a:schemeClr>
                </a:solidFill>
              </a:rPr>
              <a:t>aims to collect </a:t>
            </a:r>
            <a:r>
              <a:rPr lang="en-US" sz="2000" dirty="0" smtClean="0">
                <a:solidFill>
                  <a:srgbClr val="FF0000"/>
                </a:solidFill>
              </a:rPr>
              <a:t>most  relevant </a:t>
            </a:r>
            <a:r>
              <a:rPr lang="en-US" sz="2000" dirty="0" smtClean="0">
                <a:solidFill>
                  <a:schemeClr val="accent3">
                    <a:lumMod val="75000"/>
                  </a:schemeClr>
                </a:solidFill>
              </a:rPr>
              <a:t>tweets for a topic under some costs as </a:t>
            </a:r>
            <a:r>
              <a:rPr lang="en-US" sz="2000" b="1" dirty="0" smtClean="0">
                <a:solidFill>
                  <a:schemeClr val="accent3">
                    <a:lumMod val="75000"/>
                  </a:schemeClr>
                </a:solidFill>
              </a:rPr>
              <a:t>output.</a:t>
            </a:r>
            <a:r>
              <a:rPr lang="en-US" sz="2000" dirty="0" smtClean="0">
                <a:solidFill>
                  <a:schemeClr val="accent3">
                    <a:lumMod val="75000"/>
                  </a:schemeClr>
                </a:solidFill>
              </a:rPr>
              <a:t> </a:t>
            </a:r>
            <a:r>
              <a:rPr lang="en-US" sz="2000" dirty="0" smtClean="0"/>
              <a:t>  </a:t>
            </a:r>
            <a:endParaRPr lang="en-US" sz="2000" dirty="0"/>
          </a:p>
        </p:txBody>
      </p:sp>
      <p:sp>
        <p:nvSpPr>
          <p:cNvPr id="29" name="Rectangle 28"/>
          <p:cNvSpPr/>
          <p:nvPr/>
        </p:nvSpPr>
        <p:spPr>
          <a:xfrm>
            <a:off x="6553491" y="4082015"/>
            <a:ext cx="1981200" cy="9280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811698" y="4091954"/>
            <a:ext cx="7515058" cy="2762606"/>
            <a:chOff x="811698" y="4091954"/>
            <a:chExt cx="7515058" cy="2762606"/>
          </a:xfrm>
        </p:grpSpPr>
        <p:sp>
          <p:nvSpPr>
            <p:cNvPr id="4" name="Oval 3"/>
            <p:cNvSpPr/>
            <p:nvPr/>
          </p:nvSpPr>
          <p:spPr>
            <a:xfrm>
              <a:off x="2433056" y="5867400"/>
              <a:ext cx="4583134" cy="533399"/>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Social Media Stream </a:t>
              </a:r>
              <a:endParaRPr lang="en-US" dirty="0"/>
            </a:p>
          </p:txBody>
        </p:sp>
        <p:sp>
          <p:nvSpPr>
            <p:cNvPr id="5" name="Rectangle 4"/>
            <p:cNvSpPr/>
            <p:nvPr/>
          </p:nvSpPr>
          <p:spPr>
            <a:xfrm>
              <a:off x="2855843" y="5095447"/>
              <a:ext cx="3845949" cy="46943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Available Twitter APIs   </a:t>
              </a:r>
              <a:endParaRPr lang="en-US" dirty="0"/>
            </a:p>
          </p:txBody>
        </p:sp>
        <p:sp>
          <p:nvSpPr>
            <p:cNvPr id="6" name="Rounded Rectangle 5"/>
            <p:cNvSpPr/>
            <p:nvPr/>
          </p:nvSpPr>
          <p:spPr>
            <a:xfrm>
              <a:off x="3386218" y="4091954"/>
              <a:ext cx="2514601" cy="5791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Topic Focused Monitor</a:t>
              </a:r>
              <a:endParaRPr lang="en-US" dirty="0"/>
            </a:p>
          </p:txBody>
        </p:sp>
        <p:sp>
          <p:nvSpPr>
            <p:cNvPr id="8" name="Rectangle 7"/>
            <p:cNvSpPr/>
            <p:nvPr/>
          </p:nvSpPr>
          <p:spPr>
            <a:xfrm>
              <a:off x="6701792" y="4166249"/>
              <a:ext cx="1624964" cy="4305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Target Data</a:t>
              </a:r>
              <a:endParaRPr lang="en-US" dirty="0"/>
            </a:p>
          </p:txBody>
        </p:sp>
        <p:sp>
          <p:nvSpPr>
            <p:cNvPr id="9" name="Right Arrow 8"/>
            <p:cNvSpPr/>
            <p:nvPr/>
          </p:nvSpPr>
          <p:spPr>
            <a:xfrm rot="16200000">
              <a:off x="4442501" y="5547191"/>
              <a:ext cx="313486" cy="342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6045225" y="4203502"/>
              <a:ext cx="398807" cy="38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11698" y="4586108"/>
              <a:ext cx="1752600" cy="369332"/>
            </a:xfrm>
            <a:prstGeom prst="rect">
              <a:avLst/>
            </a:prstGeom>
            <a:noFill/>
          </p:spPr>
          <p:txBody>
            <a:bodyPr wrap="square" rtlCol="0">
              <a:spAutoFit/>
            </a:bodyPr>
            <a:lstStyle/>
            <a:p>
              <a:pPr algn="ctr"/>
              <a:r>
                <a:rPr lang="en-US" dirty="0" smtClean="0"/>
                <a:t>Input</a:t>
              </a:r>
              <a:endParaRPr lang="en-US" dirty="0"/>
            </a:p>
          </p:txBody>
        </p:sp>
        <p:sp>
          <p:nvSpPr>
            <p:cNvPr id="16" name="TextBox 15"/>
            <p:cNvSpPr txBox="1"/>
            <p:nvPr/>
          </p:nvSpPr>
          <p:spPr>
            <a:xfrm>
              <a:off x="6570842" y="4635678"/>
              <a:ext cx="1752600" cy="369332"/>
            </a:xfrm>
            <a:prstGeom prst="rect">
              <a:avLst/>
            </a:prstGeom>
            <a:noFill/>
          </p:spPr>
          <p:txBody>
            <a:bodyPr wrap="square" rtlCol="0">
              <a:spAutoFit/>
            </a:bodyPr>
            <a:lstStyle/>
            <a:p>
              <a:pPr algn="ctr"/>
              <a:r>
                <a:rPr lang="en-US" dirty="0" smtClean="0"/>
                <a:t>Output</a:t>
              </a:r>
              <a:endParaRPr lang="en-US" dirty="0"/>
            </a:p>
          </p:txBody>
        </p:sp>
        <p:sp>
          <p:nvSpPr>
            <p:cNvPr id="17" name="TextBox 16"/>
            <p:cNvSpPr txBox="1"/>
            <p:nvPr/>
          </p:nvSpPr>
          <p:spPr>
            <a:xfrm>
              <a:off x="3427095" y="6485228"/>
              <a:ext cx="2621281" cy="369332"/>
            </a:xfrm>
            <a:prstGeom prst="rect">
              <a:avLst/>
            </a:prstGeom>
            <a:noFill/>
          </p:spPr>
          <p:txBody>
            <a:bodyPr wrap="square" rtlCol="0">
              <a:spAutoFit/>
            </a:bodyPr>
            <a:lstStyle/>
            <a:p>
              <a:pPr algn="ctr"/>
              <a:r>
                <a:rPr lang="en-US" dirty="0" smtClean="0"/>
                <a:t>Topic-Focused Monitor</a:t>
              </a:r>
              <a:endParaRPr lang="en-US" dirty="0"/>
            </a:p>
          </p:txBody>
        </p:sp>
        <p:sp>
          <p:nvSpPr>
            <p:cNvPr id="30" name="Right Arrow 29"/>
            <p:cNvSpPr/>
            <p:nvPr/>
          </p:nvSpPr>
          <p:spPr>
            <a:xfrm rot="16200000">
              <a:off x="4476836" y="4707951"/>
              <a:ext cx="313486" cy="342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2855844" y="4213441"/>
              <a:ext cx="398807" cy="38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7170" y="4145352"/>
              <a:ext cx="1624964" cy="4305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Classifier f</a:t>
              </a:r>
              <a:endParaRPr lang="en-US" dirty="0"/>
            </a:p>
          </p:txBody>
        </p:sp>
      </p:grpSp>
      <p:sp>
        <p:nvSpPr>
          <p:cNvPr id="7" name="TextBox 6"/>
          <p:cNvSpPr txBox="1"/>
          <p:nvPr/>
        </p:nvSpPr>
        <p:spPr>
          <a:xfrm>
            <a:off x="285238" y="5193565"/>
            <a:ext cx="2045246" cy="1200329"/>
          </a:xfrm>
          <a:prstGeom prst="rect">
            <a:avLst/>
          </a:prstGeom>
          <a:noFill/>
        </p:spPr>
        <p:txBody>
          <a:bodyPr wrap="square" rtlCol="0">
            <a:spAutoFit/>
          </a:bodyPr>
          <a:lstStyle/>
          <a:p>
            <a:r>
              <a:rPr lang="en-US" dirty="0">
                <a:solidFill>
                  <a:schemeClr val="accent6"/>
                </a:solidFill>
              </a:rPr>
              <a:t>Many </a:t>
            </a:r>
            <a:r>
              <a:rPr lang="en-US" dirty="0" smtClean="0">
                <a:solidFill>
                  <a:schemeClr val="accent6"/>
                </a:solidFill>
              </a:rPr>
              <a:t>classification </a:t>
            </a:r>
            <a:r>
              <a:rPr lang="en-US" dirty="0">
                <a:solidFill>
                  <a:schemeClr val="accent6"/>
                </a:solidFill>
              </a:rPr>
              <a:t>models have been </a:t>
            </a:r>
            <a:r>
              <a:rPr lang="en-US" dirty="0" smtClean="0">
                <a:solidFill>
                  <a:schemeClr val="accent6"/>
                </a:solidFill>
              </a:rPr>
              <a:t>proposed, we take a classifier as given.</a:t>
            </a:r>
            <a:endParaRPr lang="en-US" dirty="0">
              <a:solidFill>
                <a:schemeClr val="accent6"/>
              </a:solidFill>
            </a:endParaRPr>
          </a:p>
        </p:txBody>
      </p:sp>
      <p:sp>
        <p:nvSpPr>
          <p:cNvPr id="10" name="Slide Number Placeholder 9"/>
          <p:cNvSpPr>
            <a:spLocks noGrp="1"/>
          </p:cNvSpPr>
          <p:nvPr>
            <p:ph type="sldNum" sz="quarter" idx="12"/>
          </p:nvPr>
        </p:nvSpPr>
        <p:spPr/>
        <p:txBody>
          <a:bodyPr/>
          <a:lstStyle/>
          <a:p>
            <a:fld id="{18E48496-6061-4952-8C25-B8E1BA644B92}" type="slidenum">
              <a:rPr lang="en-US" smtClean="0"/>
              <a:t>19</a:t>
            </a:fld>
            <a:endParaRPr lang="en-US" dirty="0"/>
          </a:p>
        </p:txBody>
      </p:sp>
      <p:sp>
        <p:nvSpPr>
          <p:cNvPr id="24" name="Rectangle 23"/>
          <p:cNvSpPr/>
          <p:nvPr/>
        </p:nvSpPr>
        <p:spPr>
          <a:xfrm>
            <a:off x="5029200" y="5035814"/>
            <a:ext cx="4309521" cy="400110"/>
          </a:xfrm>
          <a:prstGeom prst="rect">
            <a:avLst/>
          </a:prstGeom>
        </p:spPr>
        <p:txBody>
          <a:bodyPr wrap="square">
            <a:spAutoFit/>
          </a:bodyPr>
          <a:lstStyle/>
          <a:p>
            <a:r>
              <a:rPr lang="en-US" sz="2000" b="1" dirty="0" smtClean="0">
                <a:solidFill>
                  <a:schemeClr val="accent3">
                    <a:lumMod val="75000"/>
                  </a:schemeClr>
                </a:solidFill>
              </a:rPr>
              <a:t>.</a:t>
            </a:r>
            <a:r>
              <a:rPr lang="en-US" sz="2000" dirty="0" smtClean="0">
                <a:solidFill>
                  <a:schemeClr val="accent3">
                    <a:lumMod val="75000"/>
                  </a:schemeClr>
                </a:solidFill>
              </a:rPr>
              <a:t> </a:t>
            </a:r>
            <a:r>
              <a:rPr lang="en-US" sz="2000" dirty="0" smtClean="0"/>
              <a:t>  </a:t>
            </a:r>
            <a:endParaRPr lang="en-US" sz="2000" dirty="0"/>
          </a:p>
        </p:txBody>
      </p:sp>
      <p:sp>
        <p:nvSpPr>
          <p:cNvPr id="12" name="Rectangle 11"/>
          <p:cNvSpPr/>
          <p:nvPr/>
        </p:nvSpPr>
        <p:spPr>
          <a:xfrm>
            <a:off x="1752600" y="1522273"/>
            <a:ext cx="6019800" cy="523220"/>
          </a:xfrm>
          <a:prstGeom prst="rect">
            <a:avLst/>
          </a:prstGeom>
        </p:spPr>
        <p:txBody>
          <a:bodyPr wrap="square">
            <a:spAutoFit/>
          </a:bodyPr>
          <a:lstStyle/>
          <a:p>
            <a:r>
              <a:rPr lang="en-US" sz="2800" dirty="0" smtClean="0">
                <a:solidFill>
                  <a:srgbClr val="FF0000"/>
                </a:solidFill>
              </a:rPr>
              <a:t> Automatic Topic-focused Monitor</a:t>
            </a:r>
            <a:endParaRPr lang="en-US" sz="2800" dirty="0">
              <a:solidFill>
                <a:srgbClr val="FF0000"/>
              </a:solidFill>
            </a:endParaRPr>
          </a:p>
        </p:txBody>
      </p:sp>
    </p:spTree>
    <p:extLst>
      <p:ext uri="{BB962C8B-B14F-4D97-AF65-F5344CB8AC3E}">
        <p14:creationId xmlns:p14="http://schemas.microsoft.com/office/powerpoint/2010/main" val="389935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animBg="1"/>
      <p:bldP spid="27" grpId="0"/>
      <p:bldP spid="28" grpId="0"/>
      <p:bldP spid="29" grpId="0" animBg="1"/>
      <p:bldP spid="7" grpId="0"/>
      <p:bldP spid="2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48496-6061-4952-8C25-B8E1BA644B92}" type="slidenum">
              <a:rPr lang="en-US" smtClean="0"/>
              <a:t>2</a:t>
            </a:fld>
            <a:endParaRPr lang="en-US" dirty="0"/>
          </a:p>
        </p:txBody>
      </p:sp>
      <p:sp>
        <p:nvSpPr>
          <p:cNvPr id="4" name="Content Placeholder 4"/>
          <p:cNvSpPr>
            <a:spLocks noGrp="1"/>
          </p:cNvSpPr>
          <p:nvPr>
            <p:ph type="body" idx="4294967295"/>
          </p:nvPr>
        </p:nvSpPr>
        <p:spPr>
          <a:xfrm>
            <a:off x="533400" y="2514600"/>
            <a:ext cx="8077200" cy="1371600"/>
          </a:xfrm>
        </p:spPr>
        <p:txBody>
          <a:bodyPr>
            <a:normAutofit/>
          </a:bodyPr>
          <a:lstStyle/>
          <a:p>
            <a:pPr marL="118872" indent="0">
              <a:buNone/>
            </a:pPr>
            <a:endParaRPr lang="en-US" dirty="0" smtClean="0"/>
          </a:p>
          <a:p>
            <a:pPr marL="118872" indent="0">
              <a:buNone/>
            </a:pPr>
            <a:r>
              <a:rPr lang="en-US" sz="3600" dirty="0" smtClean="0"/>
              <a:t>Why do we want to analyze </a:t>
            </a:r>
            <a:r>
              <a:rPr lang="en-US" sz="3600" dirty="0" smtClean="0">
                <a:solidFill>
                  <a:srgbClr val="FF0000"/>
                </a:solidFill>
              </a:rPr>
              <a:t>social media</a:t>
            </a:r>
            <a:r>
              <a:rPr lang="en-US" sz="3600" dirty="0" smtClean="0"/>
              <a:t>? </a:t>
            </a:r>
            <a:endParaRPr lang="en-US" sz="3600" dirty="0"/>
          </a:p>
        </p:txBody>
      </p:sp>
    </p:spTree>
    <p:extLst>
      <p:ext uri="{BB962C8B-B14F-4D97-AF65-F5344CB8AC3E}">
        <p14:creationId xmlns:p14="http://schemas.microsoft.com/office/powerpoint/2010/main" val="23059711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Ideally, our topic-focused monitor should be </a:t>
            </a:r>
            <a:r>
              <a:rPr lang="en-US" sz="3200" u="sng" dirty="0"/>
              <a:t>o</a:t>
            </a:r>
            <a:r>
              <a:rPr lang="en-US" sz="3200" u="sng" dirty="0" smtClean="0"/>
              <a:t>ptimal</a:t>
            </a:r>
            <a:r>
              <a:rPr lang="en-US" sz="3200" dirty="0" smtClean="0"/>
              <a:t> and </a:t>
            </a:r>
            <a:r>
              <a:rPr lang="en-US" sz="3200" u="sng" dirty="0"/>
              <a:t>c</a:t>
            </a:r>
            <a:r>
              <a:rPr lang="en-US" sz="3200" u="sng" dirty="0" smtClean="0"/>
              <a:t>ontinuous </a:t>
            </a:r>
            <a:endParaRPr lang="en-US" sz="32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pPr marL="118872" indent="0">
              <a:buNone/>
            </a:pPr>
            <a:endParaRPr lang="en-US" dirty="0"/>
          </a:p>
          <a:p>
            <a:r>
              <a:rPr lang="en-US" dirty="0" smtClean="0">
                <a:solidFill>
                  <a:srgbClr val="FF0000"/>
                </a:solidFill>
              </a:rPr>
              <a:t>Optimal</a:t>
            </a:r>
            <a:r>
              <a:rPr lang="en-US" dirty="0" smtClean="0"/>
              <a:t>: cover as </a:t>
            </a:r>
            <a:r>
              <a:rPr lang="en-US" b="1" u="sng" dirty="0" smtClean="0"/>
              <a:t>many</a:t>
            </a:r>
            <a:r>
              <a:rPr lang="en-US" dirty="0" smtClean="0"/>
              <a:t> target tweets as possible under some cost budgets.</a:t>
            </a:r>
          </a:p>
          <a:p>
            <a:r>
              <a:rPr lang="en-US" dirty="0">
                <a:solidFill>
                  <a:srgbClr val="FF0000"/>
                </a:solidFill>
              </a:rPr>
              <a:t>Continuous</a:t>
            </a:r>
            <a:r>
              <a:rPr lang="en-US" dirty="0"/>
              <a:t>: collect target tweets from the Twitter stream </a:t>
            </a:r>
            <a:r>
              <a:rPr lang="en-US" b="1" u="sng" dirty="0"/>
              <a:t>continuously</a:t>
            </a:r>
            <a:r>
              <a:rPr lang="en-US" dirty="0"/>
              <a:t>.</a:t>
            </a:r>
          </a:p>
          <a:p>
            <a:endParaRPr lang="en-US" dirty="0" smtClean="0"/>
          </a:p>
        </p:txBody>
      </p:sp>
      <p:grpSp>
        <p:nvGrpSpPr>
          <p:cNvPr id="8" name="Group 7"/>
          <p:cNvGrpSpPr/>
          <p:nvPr/>
        </p:nvGrpSpPr>
        <p:grpSpPr>
          <a:xfrm>
            <a:off x="990600" y="2009001"/>
            <a:ext cx="2597727" cy="1703925"/>
            <a:chOff x="1440872" y="2258475"/>
            <a:chExt cx="2597727" cy="1703925"/>
          </a:xfrm>
        </p:grpSpPr>
        <p:sp>
          <p:nvSpPr>
            <p:cNvPr id="4" name="Flowchart: Alternate Process 3"/>
            <p:cNvSpPr/>
            <p:nvPr/>
          </p:nvSpPr>
          <p:spPr>
            <a:xfrm>
              <a:off x="1440872" y="2860964"/>
              <a:ext cx="2362200" cy="110143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Car Theft at 2</a:t>
              </a:r>
              <a:r>
                <a:rPr lang="en-US" baseline="30000" dirty="0" smtClean="0"/>
                <a:t>nd</a:t>
              </a:r>
              <a:r>
                <a:rPr lang="en-US" dirty="0" smtClean="0"/>
                <a:t> street!</a:t>
              </a:r>
              <a:endParaRPr lang="en-US" dirty="0"/>
            </a:p>
          </p:txBody>
        </p:sp>
        <p:sp>
          <p:nvSpPr>
            <p:cNvPr id="5" name="TextBox 4"/>
            <p:cNvSpPr txBox="1"/>
            <p:nvPr/>
          </p:nvSpPr>
          <p:spPr>
            <a:xfrm>
              <a:off x="1440872" y="2258475"/>
              <a:ext cx="2597727" cy="369332"/>
            </a:xfrm>
            <a:prstGeom prst="rect">
              <a:avLst/>
            </a:prstGeom>
            <a:noFill/>
          </p:spPr>
          <p:txBody>
            <a:bodyPr wrap="square" rtlCol="0">
              <a:spAutoFit/>
            </a:bodyPr>
            <a:lstStyle/>
            <a:p>
              <a:r>
                <a:rPr lang="en-US" b="1" dirty="0" smtClean="0"/>
                <a:t>Fine-grained Analysis </a:t>
              </a:r>
              <a:endParaRPr lang="en-US" b="1" dirty="0"/>
            </a:p>
          </p:txBody>
        </p:sp>
      </p:grpSp>
      <p:sp>
        <p:nvSpPr>
          <p:cNvPr id="9" name="Slide Number Placeholder 8"/>
          <p:cNvSpPr>
            <a:spLocks noGrp="1"/>
          </p:cNvSpPr>
          <p:nvPr>
            <p:ph type="sldNum" sz="quarter" idx="12"/>
          </p:nvPr>
        </p:nvSpPr>
        <p:spPr/>
        <p:txBody>
          <a:bodyPr/>
          <a:lstStyle/>
          <a:p>
            <a:fld id="{18E48496-6061-4952-8C25-B8E1BA644B92}" type="slidenum">
              <a:rPr lang="en-US" smtClean="0"/>
              <a:t>20</a:t>
            </a:fld>
            <a:endParaRPr lang="en-US" dirty="0"/>
          </a:p>
        </p:txBody>
      </p:sp>
      <p:sp>
        <p:nvSpPr>
          <p:cNvPr id="10" name="Flowchart: Alternate Process 9"/>
          <p:cNvSpPr/>
          <p:nvPr/>
        </p:nvSpPr>
        <p:spPr>
          <a:xfrm>
            <a:off x="4876800" y="2570829"/>
            <a:ext cx="3048000" cy="1122219"/>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Hunt for </a:t>
            </a:r>
            <a:r>
              <a:rPr lang="en-US" b="1" dirty="0"/>
              <a:t>LA</a:t>
            </a:r>
            <a:r>
              <a:rPr lang="en-US" dirty="0"/>
              <a:t> shooter stretches </a:t>
            </a:r>
            <a:r>
              <a:rPr lang="en-US" b="1" dirty="0"/>
              <a:t>police</a:t>
            </a:r>
            <a:r>
              <a:rPr lang="en-US" dirty="0"/>
              <a:t> thin as many stay on </a:t>
            </a:r>
            <a:r>
              <a:rPr lang="en-US" dirty="0" smtClean="0"/>
              <a:t>duty… Feb 2/12 2013</a:t>
            </a:r>
            <a:endParaRPr lang="en-US" dirty="0"/>
          </a:p>
        </p:txBody>
      </p:sp>
      <p:sp>
        <p:nvSpPr>
          <p:cNvPr id="11" name="TextBox 10"/>
          <p:cNvSpPr txBox="1"/>
          <p:nvPr/>
        </p:nvSpPr>
        <p:spPr>
          <a:xfrm>
            <a:off x="5029200" y="2057400"/>
            <a:ext cx="2597727" cy="369332"/>
          </a:xfrm>
          <a:prstGeom prst="rect">
            <a:avLst/>
          </a:prstGeom>
          <a:noFill/>
        </p:spPr>
        <p:txBody>
          <a:bodyPr wrap="square" rtlCol="0">
            <a:spAutoFit/>
          </a:bodyPr>
          <a:lstStyle/>
          <a:p>
            <a:r>
              <a:rPr lang="en-US" b="1" dirty="0" smtClean="0"/>
              <a:t> </a:t>
            </a:r>
            <a:endParaRPr lang="en-US" b="1" dirty="0"/>
          </a:p>
        </p:txBody>
      </p:sp>
      <p:sp>
        <p:nvSpPr>
          <p:cNvPr id="12" name="TextBox 11"/>
          <p:cNvSpPr txBox="1"/>
          <p:nvPr/>
        </p:nvSpPr>
        <p:spPr>
          <a:xfrm>
            <a:off x="4876800" y="2058697"/>
            <a:ext cx="3048000" cy="369332"/>
          </a:xfrm>
          <a:prstGeom prst="rect">
            <a:avLst/>
          </a:prstGeom>
          <a:noFill/>
        </p:spPr>
        <p:txBody>
          <a:bodyPr wrap="square" rtlCol="0">
            <a:spAutoFit/>
          </a:bodyPr>
          <a:lstStyle/>
          <a:p>
            <a:r>
              <a:rPr lang="en-US" b="1" dirty="0" smtClean="0"/>
              <a:t>New contents are emerging   </a:t>
            </a:r>
            <a:endParaRPr lang="en-US" b="1" dirty="0"/>
          </a:p>
        </p:txBody>
      </p:sp>
      <p:sp>
        <p:nvSpPr>
          <p:cNvPr id="13" name="Right Arrow 12"/>
          <p:cNvSpPr/>
          <p:nvPr/>
        </p:nvSpPr>
        <p:spPr>
          <a:xfrm>
            <a:off x="3872948" y="2903338"/>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36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Standard Twitter APIs cannot monitor in a </a:t>
            </a:r>
            <a:r>
              <a:rPr lang="en-US" sz="3200" u="sng" dirty="0" smtClean="0"/>
              <a:t>topic-focused</a:t>
            </a:r>
            <a:r>
              <a:rPr lang="en-US" sz="3200" dirty="0" smtClean="0"/>
              <a:t> way</a:t>
            </a:r>
            <a:endParaRPr lang="en-US" sz="3200" dirty="0"/>
          </a:p>
        </p:txBody>
      </p:sp>
      <p:sp>
        <p:nvSpPr>
          <p:cNvPr id="3" name="Content Placeholder 2"/>
          <p:cNvSpPr>
            <a:spLocks noGrp="1"/>
          </p:cNvSpPr>
          <p:nvPr>
            <p:ph idx="1"/>
          </p:nvPr>
        </p:nvSpPr>
        <p:spPr>
          <a:xfrm>
            <a:off x="457200" y="2284940"/>
            <a:ext cx="8229600" cy="4335316"/>
          </a:xfrm>
        </p:spPr>
        <p:txBody>
          <a:bodyPr>
            <a:normAutofit/>
          </a:bodyPr>
          <a:lstStyle/>
          <a:p>
            <a:pPr>
              <a:lnSpc>
                <a:spcPct val="150000"/>
              </a:lnSpc>
            </a:pPr>
            <a:r>
              <a:rPr lang="en-US" sz="2400" i="1" dirty="0" smtClean="0"/>
              <a:t>Sample</a:t>
            </a:r>
            <a:r>
              <a:rPr lang="en-US" sz="2400" dirty="0" smtClean="0"/>
              <a:t> API: returns only 1% percent tweets</a:t>
            </a:r>
          </a:p>
          <a:p>
            <a:pPr lvl="1">
              <a:lnSpc>
                <a:spcPct val="150000"/>
              </a:lnSpc>
              <a:buBlip>
                <a:blip r:embed="rId2"/>
              </a:buBlip>
            </a:pPr>
            <a:r>
              <a:rPr lang="en-US" sz="2400" dirty="0" smtClean="0">
                <a:solidFill>
                  <a:srgbClr val="FF0000"/>
                </a:solidFill>
              </a:rPr>
              <a:t>It covers 1% of target tweets</a:t>
            </a:r>
          </a:p>
          <a:p>
            <a:pPr>
              <a:lnSpc>
                <a:spcPct val="150000"/>
              </a:lnSpc>
            </a:pPr>
            <a:r>
              <a:rPr lang="en-US" sz="2400" i="1" dirty="0" smtClean="0"/>
              <a:t>Filter </a:t>
            </a:r>
            <a:r>
              <a:rPr lang="en-US" sz="2400" dirty="0" smtClean="0"/>
              <a:t>API: returns all the tweets matching a given keyword</a:t>
            </a:r>
          </a:p>
          <a:p>
            <a:pPr lvl="1">
              <a:lnSpc>
                <a:spcPct val="150000"/>
              </a:lnSpc>
              <a:buBlip>
                <a:blip r:embed="rId2"/>
              </a:buBlip>
            </a:pPr>
            <a:r>
              <a:rPr lang="en-US" sz="2400" dirty="0" smtClean="0">
                <a:solidFill>
                  <a:srgbClr val="FF0000"/>
                </a:solidFill>
              </a:rPr>
              <a:t>It misses many target tweets. </a:t>
            </a:r>
          </a:p>
          <a:p>
            <a:pPr>
              <a:lnSpc>
                <a:spcPct val="150000"/>
              </a:lnSpc>
            </a:pPr>
            <a:r>
              <a:rPr lang="en-US" sz="2400" i="1" dirty="0" smtClean="0"/>
              <a:t>Firehose</a:t>
            </a:r>
            <a:r>
              <a:rPr lang="en-US" sz="2400" dirty="0" smtClean="0"/>
              <a:t>  API: returns all public tweets. </a:t>
            </a:r>
          </a:p>
          <a:p>
            <a:pPr lvl="1">
              <a:lnSpc>
                <a:spcPct val="150000"/>
              </a:lnSpc>
              <a:buBlip>
                <a:blip r:embed="rId2"/>
              </a:buBlip>
            </a:pPr>
            <a:r>
              <a:rPr lang="en-US" sz="2400" dirty="0" smtClean="0">
                <a:solidFill>
                  <a:srgbClr val="FF0000"/>
                </a:solidFill>
              </a:rPr>
              <a:t>It is not available for general public users.</a:t>
            </a:r>
          </a:p>
          <a:p>
            <a:pPr lvl="1">
              <a:lnSpc>
                <a:spcPct val="150000"/>
              </a:lnSpc>
              <a:buBlip>
                <a:blip r:embed="rId2"/>
              </a:buBlip>
            </a:pPr>
            <a:r>
              <a:rPr lang="en-US" sz="2400" dirty="0">
                <a:solidFill>
                  <a:srgbClr val="FF0000"/>
                </a:solidFill>
              </a:rPr>
              <a:t>I</a:t>
            </a:r>
            <a:r>
              <a:rPr lang="en-US" sz="2400" dirty="0" smtClean="0">
                <a:solidFill>
                  <a:srgbClr val="FF0000"/>
                </a:solidFill>
              </a:rPr>
              <a:t>t is inefficient to crawl all tweets.</a:t>
            </a:r>
            <a:endParaRPr lang="en-US" sz="2400" dirty="0">
              <a:solidFill>
                <a:srgbClr val="FF0000"/>
              </a:solidFill>
            </a:endParaRPr>
          </a:p>
        </p:txBody>
      </p:sp>
      <p:sp>
        <p:nvSpPr>
          <p:cNvPr id="4" name="TextBox 3"/>
          <p:cNvSpPr txBox="1"/>
          <p:nvPr/>
        </p:nvSpPr>
        <p:spPr>
          <a:xfrm>
            <a:off x="813816" y="1743360"/>
            <a:ext cx="7872984" cy="523220"/>
          </a:xfrm>
          <a:prstGeom prst="rect">
            <a:avLst/>
          </a:prstGeom>
          <a:noFill/>
        </p:spPr>
        <p:txBody>
          <a:bodyPr wrap="square" rtlCol="0">
            <a:spAutoFit/>
          </a:bodyPr>
          <a:lstStyle/>
          <a:p>
            <a:r>
              <a:rPr lang="en-US" sz="2800" dirty="0" smtClean="0">
                <a:solidFill>
                  <a:srgbClr val="00B050"/>
                </a:solidFill>
              </a:rPr>
              <a:t>They represent </a:t>
            </a:r>
            <a:r>
              <a:rPr lang="en-US" sz="2800" b="1" dirty="0" smtClean="0">
                <a:solidFill>
                  <a:srgbClr val="00B050"/>
                </a:solidFill>
              </a:rPr>
              <a:t>standard </a:t>
            </a:r>
            <a:r>
              <a:rPr lang="en-US" sz="2800" dirty="0" smtClean="0">
                <a:solidFill>
                  <a:srgbClr val="00B050"/>
                </a:solidFill>
              </a:rPr>
              <a:t>ways of accessing a corpus.</a:t>
            </a:r>
            <a:endParaRPr lang="en-US" sz="2800" dirty="0">
              <a:solidFill>
                <a:srgbClr val="00B050"/>
              </a:solidFill>
            </a:endParaRPr>
          </a:p>
        </p:txBody>
      </p:sp>
      <p:sp>
        <p:nvSpPr>
          <p:cNvPr id="5" name="Slide Number Placeholder 4"/>
          <p:cNvSpPr>
            <a:spLocks noGrp="1"/>
          </p:cNvSpPr>
          <p:nvPr>
            <p:ph type="sldNum" sz="quarter" idx="12"/>
          </p:nvPr>
        </p:nvSpPr>
        <p:spPr/>
        <p:txBody>
          <a:bodyPr/>
          <a:lstStyle/>
          <a:p>
            <a:fld id="{18E48496-6061-4952-8C25-B8E1BA644B92}" type="slidenum">
              <a:rPr lang="en-US" smtClean="0"/>
              <a:t>21</a:t>
            </a:fld>
            <a:endParaRPr lang="en-US" dirty="0"/>
          </a:p>
        </p:txBody>
      </p:sp>
    </p:spTree>
    <p:extLst>
      <p:ext uri="{BB962C8B-B14F-4D97-AF65-F5344CB8AC3E}">
        <p14:creationId xmlns:p14="http://schemas.microsoft.com/office/powerpoint/2010/main" val="300212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52400"/>
            <a:ext cx="8610600" cy="1252728"/>
          </a:xfrm>
        </p:spPr>
        <p:txBody>
          <a:bodyPr>
            <a:normAutofit/>
          </a:bodyPr>
          <a:lstStyle/>
          <a:p>
            <a:r>
              <a:rPr lang="en-US" sz="3200" dirty="0" smtClean="0"/>
              <a:t>Existing applications use a set of </a:t>
            </a:r>
            <a:r>
              <a:rPr lang="en-US" sz="3200" u="sng" dirty="0"/>
              <a:t>manually</a:t>
            </a:r>
            <a:r>
              <a:rPr lang="en-US" sz="3200" dirty="0" smtClean="0"/>
              <a:t> selected keywords for focused monitoring</a:t>
            </a:r>
            <a:endParaRPr lang="en-US" sz="3200" dirty="0"/>
          </a:p>
        </p:txBody>
      </p:sp>
      <p:sp>
        <p:nvSpPr>
          <p:cNvPr id="3" name="Content Placeholder 2"/>
          <p:cNvSpPr>
            <a:spLocks noGrp="1"/>
          </p:cNvSpPr>
          <p:nvPr>
            <p:ph idx="1"/>
          </p:nvPr>
        </p:nvSpPr>
        <p:spPr>
          <a:xfrm>
            <a:off x="1987622" y="4364295"/>
            <a:ext cx="4787755" cy="2133602"/>
          </a:xfrm>
        </p:spPr>
        <p:txBody>
          <a:bodyPr>
            <a:normAutofit/>
          </a:bodyPr>
          <a:lstStyle/>
          <a:p>
            <a:pPr>
              <a:lnSpc>
                <a:spcPct val="120000"/>
              </a:lnSpc>
              <a:buBlip>
                <a:blip r:embed="rId3"/>
              </a:buBlip>
            </a:pPr>
            <a:r>
              <a:rPr lang="en-US" dirty="0" smtClean="0">
                <a:solidFill>
                  <a:srgbClr val="FF0000"/>
                </a:solidFill>
              </a:rPr>
              <a:t>Laborious </a:t>
            </a:r>
            <a:endParaRPr lang="en-US" dirty="0">
              <a:solidFill>
                <a:srgbClr val="FF0000"/>
              </a:solidFill>
            </a:endParaRPr>
          </a:p>
          <a:p>
            <a:pPr>
              <a:lnSpc>
                <a:spcPct val="120000"/>
              </a:lnSpc>
              <a:buBlip>
                <a:blip r:embed="rId3"/>
              </a:buBlip>
            </a:pPr>
            <a:r>
              <a:rPr lang="en-US" dirty="0" smtClean="0">
                <a:solidFill>
                  <a:srgbClr val="FF0000"/>
                </a:solidFill>
              </a:rPr>
              <a:t>Unguaranteed Coverage</a:t>
            </a:r>
            <a:endParaRPr lang="en-US" dirty="0">
              <a:solidFill>
                <a:srgbClr val="FF0000"/>
              </a:solidFill>
            </a:endParaRPr>
          </a:p>
          <a:p>
            <a:pPr>
              <a:lnSpc>
                <a:spcPct val="120000"/>
              </a:lnSpc>
              <a:buBlip>
                <a:blip r:embed="rId3"/>
              </a:buBlip>
            </a:pPr>
            <a:r>
              <a:rPr lang="en-US" dirty="0" smtClean="0">
                <a:solidFill>
                  <a:srgbClr val="FF0000"/>
                </a:solidFill>
              </a:rPr>
              <a:t>Outdated    </a:t>
            </a:r>
          </a:p>
          <a:p>
            <a:endParaRPr lang="en-US" dirty="0"/>
          </a:p>
          <a:p>
            <a:endParaRPr lang="en-US" dirty="0" smtClean="0"/>
          </a:p>
          <a:p>
            <a:endParaRPr lang="en-US" dirty="0"/>
          </a:p>
        </p:txBody>
      </p:sp>
      <p:sp>
        <p:nvSpPr>
          <p:cNvPr id="7" name="Slide Number Placeholder 6"/>
          <p:cNvSpPr>
            <a:spLocks noGrp="1"/>
          </p:cNvSpPr>
          <p:nvPr>
            <p:ph type="sldNum" sz="quarter" idx="12"/>
          </p:nvPr>
        </p:nvSpPr>
        <p:spPr/>
        <p:txBody>
          <a:bodyPr/>
          <a:lstStyle/>
          <a:p>
            <a:fld id="{18E48496-6061-4952-8C25-B8E1BA644B92}" type="slidenum">
              <a:rPr lang="en-US" smtClean="0"/>
              <a:t>22</a:t>
            </a:fld>
            <a:endParaRPr lang="en-US" dirty="0"/>
          </a:p>
        </p:txBody>
      </p:sp>
      <p:sp>
        <p:nvSpPr>
          <p:cNvPr id="5" name="TextBox 4"/>
          <p:cNvSpPr txBox="1"/>
          <p:nvPr/>
        </p:nvSpPr>
        <p:spPr>
          <a:xfrm>
            <a:off x="1219200" y="1841851"/>
            <a:ext cx="6324600" cy="461665"/>
          </a:xfrm>
          <a:prstGeom prst="rect">
            <a:avLst/>
          </a:prstGeom>
          <a:noFill/>
        </p:spPr>
        <p:txBody>
          <a:bodyPr wrap="square" rtlCol="0">
            <a:spAutoFit/>
          </a:bodyPr>
          <a:lstStyle/>
          <a:p>
            <a:pPr marL="768096" lvl="2" indent="0">
              <a:buNone/>
            </a:pPr>
            <a:r>
              <a:rPr lang="en-US" sz="2400" dirty="0">
                <a:solidFill>
                  <a:srgbClr val="00B0F0"/>
                </a:solidFill>
              </a:rPr>
              <a:t>{“police”, “kill”}  or  {“shoot”, “police</a:t>
            </a:r>
            <a:r>
              <a:rPr lang="en-US" sz="2400" dirty="0" smtClean="0">
                <a:solidFill>
                  <a:srgbClr val="00B0F0"/>
                </a:solidFill>
              </a:rPr>
              <a:t>”}</a:t>
            </a:r>
          </a:p>
        </p:txBody>
      </p:sp>
      <p:pic>
        <p:nvPicPr>
          <p:cNvPr id="1031" name="Picture 7" descr="https://encrypted-tbn2.gstatic.com/images?q=tbn:ANd9GcRW7FgMluDh2lG5K6DsHHiHtaBU67js3Hzp2Itb7E81T922EyusZ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053" y="2438400"/>
            <a:ext cx="1755419" cy="11831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nvPr/>
        </p:nvPicPr>
        <p:blipFill>
          <a:blip r:embed="rId5"/>
          <a:stretch>
            <a:fillRect/>
          </a:stretch>
        </p:blipFill>
        <p:spPr>
          <a:xfrm>
            <a:off x="4648200" y="2469138"/>
            <a:ext cx="1329373" cy="951865"/>
          </a:xfrm>
          <a:prstGeom prst="rect">
            <a:avLst/>
          </a:prstGeom>
        </p:spPr>
      </p:pic>
      <p:sp>
        <p:nvSpPr>
          <p:cNvPr id="4" name="TextBox 3"/>
          <p:cNvSpPr txBox="1"/>
          <p:nvPr/>
        </p:nvSpPr>
        <p:spPr>
          <a:xfrm>
            <a:off x="1600200" y="3779520"/>
            <a:ext cx="6096000" cy="584775"/>
          </a:xfrm>
          <a:prstGeom prst="rect">
            <a:avLst/>
          </a:prstGeom>
          <a:noFill/>
        </p:spPr>
        <p:txBody>
          <a:bodyPr wrap="square" rtlCol="0">
            <a:spAutoFit/>
          </a:bodyPr>
          <a:lstStyle/>
          <a:p>
            <a:r>
              <a:rPr lang="en-US" sz="3200" b="1" dirty="0" smtClean="0">
                <a:solidFill>
                  <a:srgbClr val="00B050"/>
                </a:solidFill>
              </a:rPr>
              <a:t>Achieve reasonable performance</a:t>
            </a:r>
            <a:r>
              <a:rPr lang="en-US" sz="3200" dirty="0"/>
              <a:t>.</a:t>
            </a:r>
            <a:r>
              <a:rPr lang="en-US" sz="3200" dirty="0" smtClean="0"/>
              <a:t>  </a:t>
            </a:r>
            <a:endParaRPr lang="en-US" sz="3200" dirty="0"/>
          </a:p>
        </p:txBody>
      </p:sp>
    </p:spTree>
    <p:extLst>
      <p:ext uri="{BB962C8B-B14F-4D97-AF65-F5344CB8AC3E}">
        <p14:creationId xmlns:p14="http://schemas.microsoft.com/office/powerpoint/2010/main" val="24214134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Flowchart: Process 77"/>
          <p:cNvSpPr/>
          <p:nvPr/>
        </p:nvSpPr>
        <p:spPr>
          <a:xfrm>
            <a:off x="228600" y="2915320"/>
            <a:ext cx="8686800" cy="2723480"/>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3" name="Flowchart: Process 102"/>
          <p:cNvSpPr/>
          <p:nvPr/>
        </p:nvSpPr>
        <p:spPr>
          <a:xfrm>
            <a:off x="643126" y="2995292"/>
            <a:ext cx="6701267" cy="2457100"/>
          </a:xfrm>
          <a:prstGeom prst="flowChartProcess">
            <a:avLst/>
          </a:prstGeom>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28600" y="0"/>
            <a:ext cx="8773543" cy="1252728"/>
          </a:xfrm>
        </p:spPr>
        <p:txBody>
          <a:bodyPr>
            <a:noAutofit/>
          </a:bodyPr>
          <a:lstStyle/>
          <a:p>
            <a:r>
              <a:rPr lang="en-US" sz="3200" dirty="0"/>
              <a:t>How can we </a:t>
            </a:r>
            <a:r>
              <a:rPr lang="en-US" sz="3200" u="sng" dirty="0" smtClean="0"/>
              <a:t>automatically</a:t>
            </a:r>
            <a:r>
              <a:rPr lang="en-US" sz="3200" dirty="0" smtClean="0"/>
              <a:t> select </a:t>
            </a:r>
            <a:r>
              <a:rPr lang="en-US" sz="3200" dirty="0"/>
              <a:t>“</a:t>
            </a:r>
            <a:r>
              <a:rPr lang="en-US" sz="3200" u="sng" dirty="0"/>
              <a:t>optimal</a:t>
            </a:r>
            <a:r>
              <a:rPr lang="en-US" sz="3200" dirty="0"/>
              <a:t>” keywords to monitor in a </a:t>
            </a:r>
            <a:r>
              <a:rPr lang="en-US" sz="3200" u="sng" dirty="0" smtClean="0"/>
              <a:t>continuous</a:t>
            </a:r>
            <a:r>
              <a:rPr lang="en-US" sz="3200" dirty="0" smtClean="0"/>
              <a:t> </a:t>
            </a:r>
            <a:r>
              <a:rPr lang="en-US" sz="3200" dirty="0"/>
              <a:t>way </a:t>
            </a:r>
          </a:p>
        </p:txBody>
      </p:sp>
      <p:sp>
        <p:nvSpPr>
          <p:cNvPr id="4" name="Slide Number Placeholder 3"/>
          <p:cNvSpPr>
            <a:spLocks noGrp="1"/>
          </p:cNvSpPr>
          <p:nvPr>
            <p:ph type="sldNum" sz="quarter" idx="12"/>
          </p:nvPr>
        </p:nvSpPr>
        <p:spPr/>
        <p:txBody>
          <a:bodyPr/>
          <a:lstStyle/>
          <a:p>
            <a:fld id="{18E48496-6061-4952-8C25-B8E1BA644B92}" type="slidenum">
              <a:rPr lang="en-US" smtClean="0"/>
              <a:t>23</a:t>
            </a:fld>
            <a:endParaRPr lang="en-US" dirty="0"/>
          </a:p>
        </p:txBody>
      </p:sp>
      <p:sp>
        <p:nvSpPr>
          <p:cNvPr id="59" name="Content Placeholder 2"/>
          <p:cNvSpPr txBox="1">
            <a:spLocks/>
          </p:cNvSpPr>
          <p:nvPr/>
        </p:nvSpPr>
        <p:spPr>
          <a:xfrm>
            <a:off x="-5460" y="1560471"/>
            <a:ext cx="9109679" cy="518162"/>
          </a:xfrm>
          <a:prstGeom prst="rect">
            <a:avLst/>
          </a:prstGeom>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a:buNone/>
            </a:pPr>
            <a:r>
              <a:rPr lang="en-US" sz="2400" dirty="0" smtClean="0"/>
              <a:t>Automatic Topic-Focused Monitor (ATM) : </a:t>
            </a:r>
            <a:r>
              <a:rPr lang="en-US" sz="2400" u="sng" dirty="0" smtClean="0">
                <a:solidFill>
                  <a:srgbClr val="FF0000"/>
                </a:solidFill>
              </a:rPr>
              <a:t>sample</a:t>
            </a:r>
            <a:r>
              <a:rPr lang="en-US" sz="2400" dirty="0">
                <a:solidFill>
                  <a:srgbClr val="FF0000"/>
                </a:solidFill>
              </a:rPr>
              <a:t>, </a:t>
            </a:r>
            <a:r>
              <a:rPr lang="en-US" sz="2400" u="sng" dirty="0" smtClean="0">
                <a:solidFill>
                  <a:srgbClr val="FF0000"/>
                </a:solidFill>
              </a:rPr>
              <a:t>optimize  </a:t>
            </a:r>
            <a:r>
              <a:rPr lang="en-US" sz="2400" u="sng" dirty="0">
                <a:solidFill>
                  <a:srgbClr val="FF0000"/>
                </a:solidFill>
              </a:rPr>
              <a:t>t</a:t>
            </a:r>
            <a:r>
              <a:rPr lang="en-US" sz="2400" u="sng" dirty="0" smtClean="0">
                <a:solidFill>
                  <a:srgbClr val="FF0000"/>
                </a:solidFill>
              </a:rPr>
              <a:t>rack</a:t>
            </a:r>
            <a:r>
              <a:rPr lang="en-US" sz="2400" dirty="0" smtClean="0"/>
              <a:t> </a:t>
            </a:r>
            <a:r>
              <a:rPr lang="en-US" sz="2400" dirty="0"/>
              <a:t>and </a:t>
            </a:r>
            <a:r>
              <a:rPr lang="en-US" sz="2400" dirty="0" smtClean="0"/>
              <a:t>then </a:t>
            </a:r>
            <a:r>
              <a:rPr lang="en-US" sz="2400" u="sng" dirty="0" smtClean="0">
                <a:solidFill>
                  <a:srgbClr val="FF0000"/>
                </a:solidFill>
              </a:rPr>
              <a:t>repeat</a:t>
            </a:r>
            <a:r>
              <a:rPr lang="en-US" sz="2400" dirty="0" smtClean="0"/>
              <a:t> </a:t>
            </a:r>
            <a:endParaRPr lang="en-US" sz="2400" i="1" dirty="0"/>
          </a:p>
        </p:txBody>
      </p:sp>
      <p:grpSp>
        <p:nvGrpSpPr>
          <p:cNvPr id="74" name="Group 73"/>
          <p:cNvGrpSpPr/>
          <p:nvPr/>
        </p:nvGrpSpPr>
        <p:grpSpPr>
          <a:xfrm>
            <a:off x="762000" y="6019800"/>
            <a:ext cx="7620000" cy="640080"/>
            <a:chOff x="762000" y="5760720"/>
            <a:chExt cx="7620000" cy="640080"/>
          </a:xfrm>
        </p:grpSpPr>
        <p:sp>
          <p:nvSpPr>
            <p:cNvPr id="64" name="Oval 63"/>
            <p:cNvSpPr/>
            <p:nvPr/>
          </p:nvSpPr>
          <p:spPr>
            <a:xfrm>
              <a:off x="1600200" y="6019800"/>
              <a:ext cx="5410200" cy="38100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t>Twitter Stream</a:t>
              </a:r>
              <a:endParaRPr lang="en-US" dirty="0"/>
            </a:p>
          </p:txBody>
        </p:sp>
        <p:cxnSp>
          <p:nvCxnSpPr>
            <p:cNvPr id="72" name="Straight Arrow Connector 71"/>
            <p:cNvCxnSpPr/>
            <p:nvPr/>
          </p:nvCxnSpPr>
          <p:spPr>
            <a:xfrm>
              <a:off x="762000" y="5760720"/>
              <a:ext cx="7620000" cy="0"/>
            </a:xfrm>
            <a:prstGeom prst="straightConnector1">
              <a:avLst/>
            </a:prstGeom>
            <a:ln w="63500" cmpd="sng">
              <a:tailEnd type="arrow"/>
            </a:ln>
          </p:spPr>
          <p:style>
            <a:lnRef idx="1">
              <a:schemeClr val="accent1"/>
            </a:lnRef>
            <a:fillRef idx="0">
              <a:schemeClr val="accent1"/>
            </a:fillRef>
            <a:effectRef idx="0">
              <a:schemeClr val="accent1"/>
            </a:effectRef>
            <a:fontRef idx="minor">
              <a:schemeClr val="tx1"/>
            </a:fontRef>
          </p:style>
        </p:cxnSp>
      </p:grpSp>
      <p:sp>
        <p:nvSpPr>
          <p:cNvPr id="73" name="Left Brace 72"/>
          <p:cNvSpPr/>
          <p:nvPr/>
        </p:nvSpPr>
        <p:spPr>
          <a:xfrm rot="5400000">
            <a:off x="3358252" y="3057144"/>
            <a:ext cx="152400" cy="5334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Flowchart: Process 78"/>
          <p:cNvSpPr/>
          <p:nvPr/>
        </p:nvSpPr>
        <p:spPr>
          <a:xfrm>
            <a:off x="1221366" y="2105741"/>
            <a:ext cx="1668543" cy="423673"/>
          </a:xfrm>
          <a:prstGeom prst="flowChartProcess">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dirty="0" smtClean="0"/>
              <a:t>Topic: Crime</a:t>
            </a:r>
            <a:endParaRPr lang="en-US" dirty="0"/>
          </a:p>
        </p:txBody>
      </p:sp>
      <p:sp>
        <p:nvSpPr>
          <p:cNvPr id="82" name="Flowchart: Process 81"/>
          <p:cNvSpPr/>
          <p:nvPr/>
        </p:nvSpPr>
        <p:spPr>
          <a:xfrm>
            <a:off x="4677395" y="2060342"/>
            <a:ext cx="3429000" cy="660777"/>
          </a:xfrm>
          <a:prstGeom prst="flowChartProcess">
            <a:avLst/>
          </a:prstGeom>
        </p:spPr>
        <p:style>
          <a:lnRef idx="2">
            <a:schemeClr val="accent4"/>
          </a:lnRef>
          <a:fillRef idx="1">
            <a:schemeClr val="lt1"/>
          </a:fillRef>
          <a:effectRef idx="0">
            <a:schemeClr val="accent4"/>
          </a:effectRef>
          <a:fontRef idx="minor">
            <a:schemeClr val="dk1"/>
          </a:fontRef>
        </p:style>
        <p:txBody>
          <a:bodyPr lIns="0" rIns="0" rtlCol="0" anchor="ctr"/>
          <a:lstStyle/>
          <a:p>
            <a:pPr algn="ctr"/>
            <a:r>
              <a:rPr lang="en-US" dirty="0" smtClean="0"/>
              <a:t>Target Tweets: </a:t>
            </a:r>
            <a:r>
              <a:rPr lang="en-US" dirty="0"/>
              <a:t>p</a:t>
            </a:r>
            <a:r>
              <a:rPr lang="en-US" dirty="0" smtClean="0"/>
              <a:t>olice investigate</a:t>
            </a:r>
          </a:p>
          <a:p>
            <a:pPr algn="ctr"/>
            <a:r>
              <a:rPr lang="en-US" dirty="0" smtClean="0"/>
              <a:t>… </a:t>
            </a:r>
            <a:endParaRPr lang="en-US" dirty="0"/>
          </a:p>
        </p:txBody>
      </p:sp>
      <p:sp>
        <p:nvSpPr>
          <p:cNvPr id="84" name="Down Arrow 83"/>
          <p:cNvSpPr/>
          <p:nvPr/>
        </p:nvSpPr>
        <p:spPr>
          <a:xfrm>
            <a:off x="1895618" y="2632731"/>
            <a:ext cx="484632" cy="321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Up Arrow 84"/>
          <p:cNvSpPr/>
          <p:nvPr/>
        </p:nvSpPr>
        <p:spPr>
          <a:xfrm>
            <a:off x="6330052" y="2647967"/>
            <a:ext cx="454152" cy="3428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Process 74"/>
          <p:cNvSpPr/>
          <p:nvPr/>
        </p:nvSpPr>
        <p:spPr>
          <a:xfrm>
            <a:off x="1153430" y="4598670"/>
            <a:ext cx="1447800" cy="66294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Sampler</a:t>
            </a:r>
            <a:endParaRPr lang="en-US" sz="2400" dirty="0"/>
          </a:p>
        </p:txBody>
      </p:sp>
      <p:sp>
        <p:nvSpPr>
          <p:cNvPr id="77" name="Up Arrow 76"/>
          <p:cNvSpPr/>
          <p:nvPr/>
        </p:nvSpPr>
        <p:spPr>
          <a:xfrm>
            <a:off x="1667018" y="4029352"/>
            <a:ext cx="457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Process 85"/>
          <p:cNvSpPr/>
          <p:nvPr/>
        </p:nvSpPr>
        <p:spPr>
          <a:xfrm>
            <a:off x="706663" y="3141259"/>
            <a:ext cx="2357389" cy="83922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T1: Good morning…</a:t>
            </a:r>
          </a:p>
          <a:p>
            <a:pPr algn="ctr"/>
            <a:r>
              <a:rPr lang="en-US" dirty="0" smtClean="0"/>
              <a:t>T2: LA police search..</a:t>
            </a:r>
          </a:p>
          <a:p>
            <a:pPr algn="ctr"/>
            <a:r>
              <a:rPr lang="en-US" dirty="0" smtClean="0"/>
              <a:t>…</a:t>
            </a:r>
          </a:p>
        </p:txBody>
      </p:sp>
      <p:sp>
        <p:nvSpPr>
          <p:cNvPr id="88" name="Flowchart: Process 87"/>
          <p:cNvSpPr/>
          <p:nvPr/>
        </p:nvSpPr>
        <p:spPr>
          <a:xfrm>
            <a:off x="3525892" y="3200279"/>
            <a:ext cx="1242943" cy="66294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Optimizer</a:t>
            </a:r>
            <a:endParaRPr lang="en-US" sz="2400" dirty="0"/>
          </a:p>
        </p:txBody>
      </p:sp>
      <p:sp>
        <p:nvSpPr>
          <p:cNvPr id="89" name="Down Arrow 88"/>
          <p:cNvSpPr/>
          <p:nvPr/>
        </p:nvSpPr>
        <p:spPr>
          <a:xfrm>
            <a:off x="3919406" y="3948476"/>
            <a:ext cx="48463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Process 90"/>
          <p:cNvSpPr/>
          <p:nvPr/>
        </p:nvSpPr>
        <p:spPr>
          <a:xfrm>
            <a:off x="3031795" y="4486552"/>
            <a:ext cx="1923931" cy="770615"/>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Keywords: </a:t>
            </a:r>
          </a:p>
          <a:p>
            <a:pPr algn="ctr"/>
            <a:r>
              <a:rPr lang="en-US" dirty="0" smtClean="0"/>
              <a:t>Police, accident </a:t>
            </a:r>
          </a:p>
        </p:txBody>
      </p:sp>
      <p:sp>
        <p:nvSpPr>
          <p:cNvPr id="94" name="Flowchart: Process 93"/>
          <p:cNvSpPr/>
          <p:nvPr/>
        </p:nvSpPr>
        <p:spPr>
          <a:xfrm>
            <a:off x="5580290" y="4540606"/>
            <a:ext cx="1268775" cy="66294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Tracker </a:t>
            </a:r>
            <a:endParaRPr lang="en-US" sz="2400" dirty="0"/>
          </a:p>
        </p:txBody>
      </p:sp>
      <p:sp>
        <p:nvSpPr>
          <p:cNvPr id="95" name="Striped Right Arrow 94"/>
          <p:cNvSpPr/>
          <p:nvPr/>
        </p:nvSpPr>
        <p:spPr>
          <a:xfrm>
            <a:off x="3155492" y="3348054"/>
            <a:ext cx="370400" cy="3314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triped Right Arrow 95"/>
          <p:cNvSpPr/>
          <p:nvPr/>
        </p:nvSpPr>
        <p:spPr>
          <a:xfrm>
            <a:off x="5113334" y="4636159"/>
            <a:ext cx="322647" cy="40050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Process 99"/>
          <p:cNvSpPr/>
          <p:nvPr/>
        </p:nvSpPr>
        <p:spPr>
          <a:xfrm>
            <a:off x="5346655" y="3271197"/>
            <a:ext cx="1663745" cy="758155"/>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Target Tweets </a:t>
            </a:r>
          </a:p>
        </p:txBody>
      </p:sp>
      <p:sp>
        <p:nvSpPr>
          <p:cNvPr id="101" name="Up Arrow 100"/>
          <p:cNvSpPr/>
          <p:nvPr/>
        </p:nvSpPr>
        <p:spPr>
          <a:xfrm>
            <a:off x="5872852" y="4014008"/>
            <a:ext cx="45720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7759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59" grpId="0"/>
      <p:bldP spid="73" grpId="0" animBg="1"/>
      <p:bldP spid="75" grpId="0" animBg="1"/>
      <p:bldP spid="77" grpId="0" animBg="1"/>
      <p:bldP spid="86" grpId="0" animBg="1"/>
      <p:bldP spid="88" grpId="0" animBg="1"/>
      <p:bldP spid="89" grpId="0" animBg="1"/>
      <p:bldP spid="91" grpId="0" animBg="1"/>
      <p:bldP spid="94" grpId="0" animBg="1"/>
      <p:bldP spid="95" grpId="0" animBg="1"/>
      <p:bldP spid="96" grpId="0" animBg="1"/>
      <p:bldP spid="100" grpId="0" animBg="1"/>
      <p:bldP spid="10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ATM </a:t>
            </a:r>
            <a:r>
              <a:rPr lang="en-US" sz="3200" dirty="0" smtClean="0"/>
              <a:t>must address</a:t>
            </a:r>
            <a:r>
              <a:rPr lang="en-US" sz="3200" dirty="0" smtClean="0"/>
              <a:t> </a:t>
            </a:r>
            <a:r>
              <a:rPr lang="en-US" sz="3200" dirty="0" smtClean="0"/>
              <a:t>two </a:t>
            </a:r>
            <a:r>
              <a:rPr lang="en-US" sz="3200" u="sng" dirty="0" smtClean="0"/>
              <a:t>challenges</a:t>
            </a:r>
            <a:endParaRPr lang="en-US" sz="3200" dirty="0"/>
          </a:p>
        </p:txBody>
      </p:sp>
      <p:sp>
        <p:nvSpPr>
          <p:cNvPr id="3" name="Content Placeholder 2"/>
          <p:cNvSpPr>
            <a:spLocks noGrp="1"/>
          </p:cNvSpPr>
          <p:nvPr>
            <p:ph idx="1"/>
          </p:nvPr>
        </p:nvSpPr>
        <p:spPr>
          <a:xfrm>
            <a:off x="457200" y="1775193"/>
            <a:ext cx="8534400" cy="4625609"/>
          </a:xfrm>
        </p:spPr>
        <p:txBody>
          <a:bodyPr/>
          <a:lstStyle/>
          <a:p>
            <a:r>
              <a:rPr lang="en-US" dirty="0" smtClean="0">
                <a:solidFill>
                  <a:srgbClr val="FF0000"/>
                </a:solidFill>
              </a:rPr>
              <a:t>Tweets Sampling Task</a:t>
            </a:r>
            <a:r>
              <a:rPr lang="en-US" dirty="0">
                <a:solidFill>
                  <a:srgbClr val="FF0000"/>
                </a:solidFill>
              </a:rPr>
              <a:t>: </a:t>
            </a:r>
            <a:endParaRPr lang="en-US" dirty="0" smtClean="0">
              <a:solidFill>
                <a:srgbClr val="FF0000"/>
              </a:solidFill>
            </a:endParaRPr>
          </a:p>
          <a:p>
            <a:pPr marL="457200" lvl="1" indent="0">
              <a:buNone/>
            </a:pPr>
            <a:r>
              <a:rPr lang="en-US" dirty="0" smtClean="0"/>
              <a:t>Given available Twitter APIs, we need to sample tweets from the Twitter stream to enable accurate estimation.</a:t>
            </a:r>
          </a:p>
          <a:p>
            <a:pPr marL="457200" lvl="1" indent="0">
              <a:buNone/>
            </a:pPr>
            <a:endParaRPr lang="en-US" dirty="0" smtClean="0">
              <a:solidFill>
                <a:srgbClr val="FF0000"/>
              </a:solidFill>
            </a:endParaRPr>
          </a:p>
          <a:p>
            <a:r>
              <a:rPr lang="en-US" dirty="0" smtClean="0">
                <a:solidFill>
                  <a:srgbClr val="FF0000"/>
                </a:solidFill>
              </a:rPr>
              <a:t>Keywords Selection Task</a:t>
            </a:r>
            <a:r>
              <a:rPr lang="en-US" dirty="0" smtClean="0"/>
              <a:t>: </a:t>
            </a:r>
          </a:p>
          <a:p>
            <a:pPr marL="457200" lvl="1" indent="0">
              <a:buNone/>
            </a:pPr>
            <a:r>
              <a:rPr lang="en-US" dirty="0" smtClean="0"/>
              <a:t>Given a set of samples, we need to select a set of “optimal” keywords to track.</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24</a:t>
            </a:fld>
            <a:endParaRPr lang="en-US" dirty="0"/>
          </a:p>
        </p:txBody>
      </p:sp>
    </p:spTree>
    <p:extLst>
      <p:ext uri="{BB962C8B-B14F-4D97-AF65-F5344CB8AC3E}">
        <p14:creationId xmlns:p14="http://schemas.microsoft.com/office/powerpoint/2010/main" val="193292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220200" cy="1252728"/>
          </a:xfrm>
        </p:spPr>
        <p:txBody>
          <a:bodyPr>
            <a:normAutofit/>
          </a:bodyPr>
          <a:lstStyle/>
          <a:p>
            <a:r>
              <a:rPr lang="en-US" sz="3200" dirty="0" smtClean="0"/>
              <a:t>Tweet sampling task: sample </a:t>
            </a:r>
            <a:r>
              <a:rPr lang="en-US" sz="3200" u="sng" dirty="0" smtClean="0"/>
              <a:t>random</a:t>
            </a:r>
            <a:r>
              <a:rPr lang="en-US" sz="3200" dirty="0" smtClean="0"/>
              <a:t> and </a:t>
            </a:r>
            <a:r>
              <a:rPr lang="en-US" sz="3200" u="sng" dirty="0" smtClean="0"/>
              <a:t>sufficient</a:t>
            </a:r>
            <a:r>
              <a:rPr lang="en-US" sz="3200" dirty="0" smtClean="0"/>
              <a:t> tweets with </a:t>
            </a:r>
            <a:r>
              <a:rPr lang="en-US" sz="3200" u="sng" dirty="0" smtClean="0"/>
              <a:t>limited</a:t>
            </a:r>
            <a:r>
              <a:rPr lang="en-US" sz="3200" dirty="0" smtClean="0"/>
              <a:t> and </a:t>
            </a:r>
            <a:r>
              <a:rPr lang="en-US" sz="3200" u="sng" dirty="0" smtClean="0"/>
              <a:t>biased</a:t>
            </a:r>
            <a:r>
              <a:rPr lang="en-US" sz="3200" dirty="0" smtClean="0"/>
              <a:t> APIs</a:t>
            </a:r>
            <a:endParaRPr lang="en-US" sz="3200" dirty="0"/>
          </a:p>
        </p:txBody>
      </p:sp>
      <p:sp>
        <p:nvSpPr>
          <p:cNvPr id="3" name="Content Placeholder 2"/>
          <p:cNvSpPr>
            <a:spLocks noGrp="1"/>
          </p:cNvSpPr>
          <p:nvPr>
            <p:ph idx="1"/>
          </p:nvPr>
        </p:nvSpPr>
        <p:spPr>
          <a:xfrm>
            <a:off x="457200" y="1775193"/>
            <a:ext cx="8458200" cy="4473207"/>
          </a:xfrm>
        </p:spPr>
        <p:txBody>
          <a:bodyPr>
            <a:normAutofit/>
          </a:bodyPr>
          <a:lstStyle/>
          <a:p>
            <a:pPr marL="457200" indent="-457200">
              <a:lnSpc>
                <a:spcPct val="150000"/>
              </a:lnSpc>
            </a:pPr>
            <a:r>
              <a:rPr lang="en-US" sz="2800" dirty="0" smtClean="0"/>
              <a:t>There are two requirements for sampling tweets.  </a:t>
            </a:r>
          </a:p>
          <a:p>
            <a:pPr marL="749808" lvl="1" indent="-457200">
              <a:lnSpc>
                <a:spcPct val="150000"/>
              </a:lnSpc>
            </a:pPr>
            <a:r>
              <a:rPr lang="en-US" sz="2400" dirty="0" smtClean="0"/>
              <a:t>Sufficient  </a:t>
            </a:r>
          </a:p>
          <a:p>
            <a:pPr marL="749808" lvl="1" indent="-457200">
              <a:lnSpc>
                <a:spcPct val="150000"/>
              </a:lnSpc>
            </a:pPr>
            <a:r>
              <a:rPr lang="en-US" sz="2400" dirty="0" smtClean="0"/>
              <a:t>Random</a:t>
            </a:r>
            <a:r>
              <a:rPr lang="en-US" sz="2400" dirty="0" smtClean="0">
                <a:sym typeface="Wingdings" pitchFamily="2" charset="2"/>
              </a:rPr>
              <a:t> </a:t>
            </a:r>
            <a:endParaRPr lang="en-US" sz="2400" dirty="0" smtClean="0"/>
          </a:p>
          <a:p>
            <a:pPr marL="457200" indent="-457200">
              <a:lnSpc>
                <a:spcPct val="150000"/>
              </a:lnSpc>
            </a:pPr>
            <a:r>
              <a:rPr lang="en-US" sz="2800" dirty="0" smtClean="0"/>
              <a:t> The available APIs do not meet the requirements..</a:t>
            </a:r>
          </a:p>
          <a:p>
            <a:pPr marL="749808" lvl="1" indent="-457200">
              <a:lnSpc>
                <a:spcPct val="150000"/>
              </a:lnSpc>
            </a:pPr>
            <a:r>
              <a:rPr lang="en-US" sz="2400" dirty="0" smtClean="0"/>
              <a:t>Sample API is</a:t>
            </a:r>
            <a:r>
              <a:rPr lang="en-US" sz="2400" dirty="0" smtClean="0">
                <a:sym typeface="Wingdings" pitchFamily="2" charset="2"/>
              </a:rPr>
              <a:t> </a:t>
            </a:r>
            <a:r>
              <a:rPr lang="en-US" sz="2400" dirty="0" smtClean="0">
                <a:solidFill>
                  <a:srgbClr val="FF0000"/>
                </a:solidFill>
                <a:sym typeface="Wingdings" pitchFamily="2" charset="2"/>
              </a:rPr>
              <a:t>limited.</a:t>
            </a:r>
          </a:p>
          <a:p>
            <a:pPr marL="749808" lvl="1" indent="-457200">
              <a:lnSpc>
                <a:spcPct val="150000"/>
              </a:lnSpc>
            </a:pPr>
            <a:r>
              <a:rPr lang="en-US" sz="2400" dirty="0" smtClean="0">
                <a:sym typeface="Wingdings" pitchFamily="2" charset="2"/>
              </a:rPr>
              <a:t>Filter API is </a:t>
            </a:r>
            <a:r>
              <a:rPr lang="en-US" sz="2400" dirty="0" smtClean="0">
                <a:solidFill>
                  <a:srgbClr val="FF0000"/>
                </a:solidFill>
                <a:sym typeface="Wingdings" pitchFamily="2" charset="2"/>
              </a:rPr>
              <a:t>biased.</a:t>
            </a:r>
            <a:endParaRPr lang="en-US" sz="2400" dirty="0" smtClean="0">
              <a:solidFill>
                <a:srgbClr val="FF0000"/>
              </a:solidFill>
            </a:endParaRPr>
          </a:p>
        </p:txBody>
      </p:sp>
      <p:sp>
        <p:nvSpPr>
          <p:cNvPr id="4" name="TextBox 3"/>
          <p:cNvSpPr txBox="1"/>
          <p:nvPr/>
        </p:nvSpPr>
        <p:spPr>
          <a:xfrm>
            <a:off x="3219450" y="2590800"/>
            <a:ext cx="4476750" cy="830997"/>
          </a:xfrm>
          <a:prstGeom prst="rect">
            <a:avLst/>
          </a:prstGeom>
          <a:noFill/>
        </p:spPr>
        <p:txBody>
          <a:bodyPr wrap="square" rtlCol="0">
            <a:spAutoFit/>
          </a:bodyPr>
          <a:lstStyle/>
          <a:p>
            <a:pPr marL="0" lvl="1"/>
            <a:r>
              <a:rPr lang="en-US" sz="2400" i="1" dirty="0">
                <a:solidFill>
                  <a:srgbClr val="7030A0"/>
                </a:solidFill>
                <a:sym typeface="Wingdings" pitchFamily="2" charset="2"/>
              </a:rPr>
              <a:t>We formally give a theorem </a:t>
            </a:r>
            <a:r>
              <a:rPr lang="en-US" sz="2400" i="1" dirty="0" smtClean="0">
                <a:solidFill>
                  <a:srgbClr val="7030A0"/>
                </a:solidFill>
                <a:sym typeface="Wingdings" pitchFamily="2" charset="2"/>
              </a:rPr>
              <a:t>about how many samples </a:t>
            </a:r>
            <a:r>
              <a:rPr lang="en-US" sz="2400" i="1" dirty="0" smtClean="0">
                <a:solidFill>
                  <a:srgbClr val="7030A0"/>
                </a:solidFill>
                <a:sym typeface="Wingdings" pitchFamily="2" charset="2"/>
              </a:rPr>
              <a:t>we </a:t>
            </a:r>
            <a:r>
              <a:rPr lang="en-US" sz="2400" i="1" dirty="0" smtClean="0">
                <a:solidFill>
                  <a:srgbClr val="7030A0"/>
                </a:solidFill>
                <a:sym typeface="Wingdings" pitchFamily="2" charset="2"/>
              </a:rPr>
              <a:t>need</a:t>
            </a:r>
            <a:r>
              <a:rPr lang="en-US" dirty="0" smtClean="0">
                <a:sym typeface="Wingdings" pitchFamily="2" charset="2"/>
              </a:rPr>
              <a:t>.</a:t>
            </a:r>
            <a:endParaRPr lang="en-US" sz="2400" i="1" dirty="0">
              <a:solidFill>
                <a:srgbClr val="7030A0"/>
              </a:solidFill>
              <a:sym typeface="Wingdings" pitchFamily="2" charset="2"/>
            </a:endParaRPr>
          </a:p>
        </p:txBody>
      </p:sp>
      <p:sp>
        <p:nvSpPr>
          <p:cNvPr id="5" name="Slide Number Placeholder 4"/>
          <p:cNvSpPr>
            <a:spLocks noGrp="1"/>
          </p:cNvSpPr>
          <p:nvPr>
            <p:ph type="sldNum" sz="quarter" idx="12"/>
          </p:nvPr>
        </p:nvSpPr>
        <p:spPr/>
        <p:txBody>
          <a:bodyPr/>
          <a:lstStyle/>
          <a:p>
            <a:fld id="{18E48496-6061-4952-8C25-B8E1BA644B92}" type="slidenum">
              <a:rPr lang="en-US" smtClean="0"/>
              <a:t>25</a:t>
            </a:fld>
            <a:endParaRPr lang="en-US" dirty="0"/>
          </a:p>
        </p:txBody>
      </p:sp>
    </p:spTree>
    <p:extLst>
      <p:ext uri="{BB962C8B-B14F-4D97-AF65-F5344CB8AC3E}">
        <p14:creationId xmlns:p14="http://schemas.microsoft.com/office/powerpoint/2010/main" val="282947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Our Approach</a:t>
            </a:r>
            <a:endParaRPr lang="en-US" sz="3200" dirty="0"/>
          </a:p>
        </p:txBody>
      </p:sp>
      <p:sp>
        <p:nvSpPr>
          <p:cNvPr id="3" name="Content Placeholder 2"/>
          <p:cNvSpPr>
            <a:spLocks noGrp="1"/>
          </p:cNvSpPr>
          <p:nvPr>
            <p:ph idx="1"/>
          </p:nvPr>
        </p:nvSpPr>
        <p:spPr>
          <a:xfrm>
            <a:off x="457200" y="1775193"/>
            <a:ext cx="8229600" cy="1958607"/>
          </a:xfrm>
        </p:spPr>
        <p:txBody>
          <a:bodyPr/>
          <a:lstStyle/>
          <a:p>
            <a:r>
              <a:rPr lang="en-US" dirty="0" smtClean="0"/>
              <a:t>To </a:t>
            </a:r>
            <a:r>
              <a:rPr lang="en-US" dirty="0"/>
              <a:t>enable sampling extra </a:t>
            </a:r>
            <a:r>
              <a:rPr lang="en-US" dirty="0">
                <a:solidFill>
                  <a:srgbClr val="FF0000"/>
                </a:solidFill>
              </a:rPr>
              <a:t>random </a:t>
            </a:r>
            <a:r>
              <a:rPr lang="en-US" dirty="0"/>
              <a:t>tweets with the </a:t>
            </a:r>
            <a:r>
              <a:rPr lang="en-US" dirty="0">
                <a:solidFill>
                  <a:srgbClr val="FF0000"/>
                </a:solidFill>
              </a:rPr>
              <a:t>biased</a:t>
            </a:r>
            <a:r>
              <a:rPr lang="en-US" dirty="0"/>
              <a:t> (filter) </a:t>
            </a:r>
            <a:r>
              <a:rPr lang="en-US" dirty="0" smtClean="0"/>
              <a:t>API,  </a:t>
            </a:r>
            <a:r>
              <a:rPr lang="en-US" dirty="0"/>
              <a:t>w</a:t>
            </a:r>
            <a:r>
              <a:rPr lang="en-US" dirty="0" smtClean="0"/>
              <a:t>e </a:t>
            </a:r>
            <a:r>
              <a:rPr lang="en-US" dirty="0"/>
              <a:t>integrate </a:t>
            </a:r>
            <a:r>
              <a:rPr lang="en-US" u="sng" dirty="0">
                <a:solidFill>
                  <a:srgbClr val="FF0000"/>
                </a:solidFill>
              </a:rPr>
              <a:t>random walk</a:t>
            </a:r>
            <a:r>
              <a:rPr lang="en-US" u="sng" dirty="0"/>
              <a:t> </a:t>
            </a:r>
            <a:r>
              <a:rPr lang="en-US" dirty="0"/>
              <a:t>and </a:t>
            </a:r>
            <a:r>
              <a:rPr lang="en-US" u="sng" dirty="0">
                <a:solidFill>
                  <a:srgbClr val="FF0000"/>
                </a:solidFill>
              </a:rPr>
              <a:t>rejection </a:t>
            </a:r>
            <a:r>
              <a:rPr lang="en-US" dirty="0"/>
              <a:t>sampling </a:t>
            </a:r>
            <a:r>
              <a:rPr lang="en-US" dirty="0" smtClean="0"/>
              <a:t>methods. </a:t>
            </a:r>
            <a:endParaRPr lang="en-US" dirty="0"/>
          </a:p>
          <a:p>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26</a:t>
            </a:fld>
            <a:endParaRPr lang="en-US" dirty="0"/>
          </a:p>
        </p:txBody>
      </p:sp>
    </p:spTree>
    <p:extLst>
      <p:ext uri="{BB962C8B-B14F-4D97-AF65-F5344CB8AC3E}">
        <p14:creationId xmlns:p14="http://schemas.microsoft.com/office/powerpoint/2010/main" val="787136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923453" cy="1252728"/>
          </a:xfrm>
        </p:spPr>
        <p:txBody>
          <a:bodyPr>
            <a:normAutofit/>
          </a:bodyPr>
          <a:lstStyle/>
          <a:p>
            <a:r>
              <a:rPr lang="en-US" sz="3200" dirty="0" smtClean="0"/>
              <a:t>Random walk sampling samples nodes from a graph </a:t>
            </a:r>
            <a:r>
              <a:rPr lang="en-US" sz="3200" i="1" dirty="0" smtClean="0"/>
              <a:t>G (N, E)</a:t>
            </a:r>
            <a:endParaRPr lang="en-US" sz="3200" i="1" dirty="0"/>
          </a:p>
        </p:txBody>
      </p:sp>
      <p:grpSp>
        <p:nvGrpSpPr>
          <p:cNvPr id="4" name="Group 3"/>
          <p:cNvGrpSpPr>
            <a:grpSpLocks/>
          </p:cNvGrpSpPr>
          <p:nvPr/>
        </p:nvGrpSpPr>
        <p:grpSpPr bwMode="auto">
          <a:xfrm>
            <a:off x="578212" y="1807851"/>
            <a:ext cx="3200405" cy="1752600"/>
            <a:chOff x="384" y="1488"/>
            <a:chExt cx="2016" cy="1104"/>
          </a:xfrm>
        </p:grpSpPr>
        <p:pic>
          <p:nvPicPr>
            <p:cNvPr id="48" name="Picture 47" descr="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 y="1632"/>
              <a:ext cx="471" cy="666"/>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p:cNvGrpSpPr>
              <a:grpSpLocks/>
            </p:cNvGrpSpPr>
            <p:nvPr/>
          </p:nvGrpSpPr>
          <p:grpSpPr bwMode="auto">
            <a:xfrm>
              <a:off x="672" y="1488"/>
              <a:ext cx="1728" cy="1104"/>
              <a:chOff x="1056" y="1632"/>
              <a:chExt cx="1728" cy="1104"/>
            </a:xfrm>
          </p:grpSpPr>
          <p:sp>
            <p:nvSpPr>
              <p:cNvPr id="50" name="Oval 49"/>
              <p:cNvSpPr>
                <a:spLocks noChangeArrowheads="1"/>
              </p:cNvSpPr>
              <p:nvPr/>
            </p:nvSpPr>
            <p:spPr bwMode="auto">
              <a:xfrm>
                <a:off x="1056" y="2112"/>
                <a:ext cx="240" cy="24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1" name="Oval 50"/>
              <p:cNvSpPr>
                <a:spLocks noChangeArrowheads="1"/>
              </p:cNvSpPr>
              <p:nvPr/>
            </p:nvSpPr>
            <p:spPr bwMode="auto">
              <a:xfrm>
                <a:off x="1632" y="163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2" name="Oval 51"/>
              <p:cNvSpPr>
                <a:spLocks noChangeArrowheads="1"/>
              </p:cNvSpPr>
              <p:nvPr/>
            </p:nvSpPr>
            <p:spPr bwMode="auto">
              <a:xfrm>
                <a:off x="1968" y="249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3" name="Line 9"/>
              <p:cNvSpPr>
                <a:spLocks noChangeShapeType="1"/>
              </p:cNvSpPr>
              <p:nvPr/>
            </p:nvSpPr>
            <p:spPr bwMode="auto">
              <a:xfrm flipV="1">
                <a:off x="1296" y="182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4" name="Line 10"/>
              <p:cNvSpPr>
                <a:spLocks noChangeShapeType="1"/>
              </p:cNvSpPr>
              <p:nvPr/>
            </p:nvSpPr>
            <p:spPr bwMode="auto">
              <a:xfrm>
                <a:off x="1824" y="1872"/>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5" name="Line 11"/>
              <p:cNvSpPr>
                <a:spLocks noChangeShapeType="1"/>
              </p:cNvSpPr>
              <p:nvPr/>
            </p:nvSpPr>
            <p:spPr bwMode="auto">
              <a:xfrm flipH="1" flipV="1">
                <a:off x="1296" y="2304"/>
                <a:ext cx="67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6" name="Freeform 55"/>
              <p:cNvSpPr>
                <a:spLocks/>
              </p:cNvSpPr>
              <p:nvPr/>
            </p:nvSpPr>
            <p:spPr bwMode="auto">
              <a:xfrm>
                <a:off x="1872" y="1776"/>
                <a:ext cx="576" cy="720"/>
              </a:xfrm>
              <a:custGeom>
                <a:avLst/>
                <a:gdLst>
                  <a:gd name="T0" fmla="*/ 288 w 576"/>
                  <a:gd name="T1" fmla="*/ 720 h 720"/>
                  <a:gd name="T2" fmla="*/ 528 w 576"/>
                  <a:gd name="T3" fmla="*/ 288 h 720"/>
                  <a:gd name="T4" fmla="*/ 0 w 576"/>
                  <a:gd name="T5" fmla="*/ 0 h 720"/>
                </a:gdLst>
                <a:ahLst/>
                <a:cxnLst>
                  <a:cxn ang="0">
                    <a:pos x="T0" y="T1"/>
                  </a:cxn>
                  <a:cxn ang="0">
                    <a:pos x="T2" y="T3"/>
                  </a:cxn>
                  <a:cxn ang="0">
                    <a:pos x="T4" y="T5"/>
                  </a:cxn>
                </a:cxnLst>
                <a:rect l="0" t="0" r="r" b="b"/>
                <a:pathLst>
                  <a:path w="576" h="720">
                    <a:moveTo>
                      <a:pt x="288" y="720"/>
                    </a:moveTo>
                    <a:cubicBezTo>
                      <a:pt x="432" y="564"/>
                      <a:pt x="576" y="408"/>
                      <a:pt x="528" y="288"/>
                    </a:cubicBezTo>
                    <a:cubicBezTo>
                      <a:pt x="480" y="168"/>
                      <a:pt x="240" y="84"/>
                      <a:pt x="0" y="0"/>
                    </a:cubicBezTo>
                  </a:path>
                </a:pathLst>
              </a:custGeom>
              <a:noFill/>
              <a:ln w="9525">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57" name="Text Box 13"/>
              <p:cNvSpPr txBox="1">
                <a:spLocks noChangeArrowheads="1"/>
              </p:cNvSpPr>
              <p:nvPr/>
            </p:nvSpPr>
            <p:spPr bwMode="auto">
              <a:xfrm>
                <a:off x="1248" y="182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a:t>
                </a:r>
              </a:p>
            </p:txBody>
          </p:sp>
          <p:sp>
            <p:nvSpPr>
              <p:cNvPr id="58" name="Text Box 14"/>
              <p:cNvSpPr txBox="1">
                <a:spLocks noChangeArrowheads="1"/>
              </p:cNvSpPr>
              <p:nvPr/>
            </p:nvSpPr>
            <p:spPr bwMode="auto">
              <a:xfrm>
                <a:off x="1488" y="24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1/2</a:t>
                </a:r>
              </a:p>
            </p:txBody>
          </p:sp>
          <p:sp>
            <p:nvSpPr>
              <p:cNvPr id="59" name="Text Box 15"/>
              <p:cNvSpPr txBox="1">
                <a:spLocks noChangeArrowheads="1"/>
              </p:cNvSpPr>
              <p:nvPr/>
            </p:nvSpPr>
            <p:spPr bwMode="auto">
              <a:xfrm>
                <a:off x="2400" y="196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1/2</a:t>
                </a:r>
              </a:p>
            </p:txBody>
          </p:sp>
          <p:sp>
            <p:nvSpPr>
              <p:cNvPr id="60" name="Text Box 16"/>
              <p:cNvSpPr txBox="1">
                <a:spLocks noChangeArrowheads="1"/>
              </p:cNvSpPr>
              <p:nvPr/>
            </p:nvSpPr>
            <p:spPr bwMode="auto">
              <a:xfrm>
                <a:off x="1776" y="206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a:t>
                </a:r>
              </a:p>
            </p:txBody>
          </p:sp>
        </p:grpSp>
      </p:grpSp>
      <p:grpSp>
        <p:nvGrpSpPr>
          <p:cNvPr id="5" name="Group 4"/>
          <p:cNvGrpSpPr>
            <a:grpSpLocks/>
          </p:cNvGrpSpPr>
          <p:nvPr/>
        </p:nvGrpSpPr>
        <p:grpSpPr bwMode="auto">
          <a:xfrm>
            <a:off x="5331925" y="1512232"/>
            <a:ext cx="2969107" cy="1900831"/>
            <a:chOff x="2928" y="768"/>
            <a:chExt cx="1728" cy="1776"/>
          </a:xfrm>
        </p:grpSpPr>
        <p:grpSp>
          <p:nvGrpSpPr>
            <p:cNvPr id="35" name="Group 34"/>
            <p:cNvGrpSpPr>
              <a:grpSpLocks/>
            </p:cNvGrpSpPr>
            <p:nvPr/>
          </p:nvGrpSpPr>
          <p:grpSpPr bwMode="auto">
            <a:xfrm>
              <a:off x="2928" y="1440"/>
              <a:ext cx="1728" cy="1104"/>
              <a:chOff x="1056" y="1632"/>
              <a:chExt cx="1728" cy="1104"/>
            </a:xfrm>
          </p:grpSpPr>
          <p:sp>
            <p:nvSpPr>
              <p:cNvPr id="37" name="Oval 36"/>
              <p:cNvSpPr>
                <a:spLocks noChangeArrowheads="1"/>
              </p:cNvSpPr>
              <p:nvPr/>
            </p:nvSpPr>
            <p:spPr bwMode="auto">
              <a:xfrm>
                <a:off x="1056" y="211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38" name="Oval 37"/>
              <p:cNvSpPr>
                <a:spLocks noChangeArrowheads="1"/>
              </p:cNvSpPr>
              <p:nvPr/>
            </p:nvSpPr>
            <p:spPr bwMode="auto">
              <a:xfrm>
                <a:off x="1632" y="163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39" name="Oval 38"/>
              <p:cNvSpPr>
                <a:spLocks noChangeArrowheads="1"/>
              </p:cNvSpPr>
              <p:nvPr/>
            </p:nvSpPr>
            <p:spPr bwMode="auto">
              <a:xfrm>
                <a:off x="1968" y="249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40" name="Line 22"/>
              <p:cNvSpPr>
                <a:spLocks noChangeShapeType="1"/>
              </p:cNvSpPr>
              <p:nvPr/>
            </p:nvSpPr>
            <p:spPr bwMode="auto">
              <a:xfrm flipV="1">
                <a:off x="1296" y="182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41" name="Line 23"/>
              <p:cNvSpPr>
                <a:spLocks noChangeShapeType="1"/>
              </p:cNvSpPr>
              <p:nvPr/>
            </p:nvSpPr>
            <p:spPr bwMode="auto">
              <a:xfrm>
                <a:off x="1824" y="1872"/>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42" name="Line 24"/>
              <p:cNvSpPr>
                <a:spLocks noChangeShapeType="1"/>
              </p:cNvSpPr>
              <p:nvPr/>
            </p:nvSpPr>
            <p:spPr bwMode="auto">
              <a:xfrm flipH="1" flipV="1">
                <a:off x="1296" y="2304"/>
                <a:ext cx="67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43" name="Freeform 42"/>
              <p:cNvSpPr>
                <a:spLocks/>
              </p:cNvSpPr>
              <p:nvPr/>
            </p:nvSpPr>
            <p:spPr bwMode="auto">
              <a:xfrm>
                <a:off x="1872" y="1776"/>
                <a:ext cx="576" cy="720"/>
              </a:xfrm>
              <a:custGeom>
                <a:avLst/>
                <a:gdLst>
                  <a:gd name="T0" fmla="*/ 288 w 576"/>
                  <a:gd name="T1" fmla="*/ 720 h 720"/>
                  <a:gd name="T2" fmla="*/ 528 w 576"/>
                  <a:gd name="T3" fmla="*/ 288 h 720"/>
                  <a:gd name="T4" fmla="*/ 0 w 576"/>
                  <a:gd name="T5" fmla="*/ 0 h 720"/>
                </a:gdLst>
                <a:ahLst/>
                <a:cxnLst>
                  <a:cxn ang="0">
                    <a:pos x="T0" y="T1"/>
                  </a:cxn>
                  <a:cxn ang="0">
                    <a:pos x="T2" y="T3"/>
                  </a:cxn>
                  <a:cxn ang="0">
                    <a:pos x="T4" y="T5"/>
                  </a:cxn>
                </a:cxnLst>
                <a:rect l="0" t="0" r="r" b="b"/>
                <a:pathLst>
                  <a:path w="576" h="720">
                    <a:moveTo>
                      <a:pt x="288" y="720"/>
                    </a:moveTo>
                    <a:cubicBezTo>
                      <a:pt x="432" y="564"/>
                      <a:pt x="576" y="408"/>
                      <a:pt x="528" y="288"/>
                    </a:cubicBezTo>
                    <a:cubicBezTo>
                      <a:pt x="480" y="168"/>
                      <a:pt x="240" y="84"/>
                      <a:pt x="0" y="0"/>
                    </a:cubicBezTo>
                  </a:path>
                </a:pathLst>
              </a:custGeom>
              <a:noFill/>
              <a:ln w="9525">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44" name="Text Box 26"/>
              <p:cNvSpPr txBox="1">
                <a:spLocks noChangeArrowheads="1"/>
              </p:cNvSpPr>
              <p:nvPr/>
            </p:nvSpPr>
            <p:spPr bwMode="auto">
              <a:xfrm>
                <a:off x="1248" y="182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a:t>
                </a:r>
              </a:p>
            </p:txBody>
          </p:sp>
          <p:sp>
            <p:nvSpPr>
              <p:cNvPr id="45" name="Text Box 27"/>
              <p:cNvSpPr txBox="1">
                <a:spLocks noChangeArrowheads="1"/>
              </p:cNvSpPr>
              <p:nvPr/>
            </p:nvSpPr>
            <p:spPr bwMode="auto">
              <a:xfrm>
                <a:off x="1488" y="24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1/2</a:t>
                </a:r>
              </a:p>
            </p:txBody>
          </p:sp>
          <p:sp>
            <p:nvSpPr>
              <p:cNvPr id="46" name="Text Box 28"/>
              <p:cNvSpPr txBox="1">
                <a:spLocks noChangeArrowheads="1"/>
              </p:cNvSpPr>
              <p:nvPr/>
            </p:nvSpPr>
            <p:spPr bwMode="auto">
              <a:xfrm>
                <a:off x="2400" y="196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1/2</a:t>
                </a:r>
              </a:p>
            </p:txBody>
          </p:sp>
          <p:sp>
            <p:nvSpPr>
              <p:cNvPr id="47" name="Text Box 29"/>
              <p:cNvSpPr txBox="1">
                <a:spLocks noChangeArrowheads="1"/>
              </p:cNvSpPr>
              <p:nvPr/>
            </p:nvSpPr>
            <p:spPr bwMode="auto">
              <a:xfrm>
                <a:off x="1776" y="2064"/>
                <a:ext cx="240"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a:t>
                </a:r>
                <a:endParaRPr lang="en-US" sz="1400" b="1" i="1" dirty="0">
                  <a:latin typeface="Comic Sans MS" pitchFamily="66" charset="0"/>
                </a:endParaRPr>
              </a:p>
            </p:txBody>
          </p:sp>
        </p:grpSp>
        <p:pic>
          <p:nvPicPr>
            <p:cNvPr id="36" name="Picture 35" descr="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8" y="768"/>
              <a:ext cx="471" cy="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a:grpSpLocks/>
          </p:cNvGrpSpPr>
          <p:nvPr/>
        </p:nvGrpSpPr>
        <p:grpSpPr bwMode="auto">
          <a:xfrm>
            <a:off x="519119" y="3901560"/>
            <a:ext cx="2743201" cy="2270640"/>
            <a:chOff x="672" y="1488"/>
            <a:chExt cx="1728" cy="1530"/>
          </a:xfrm>
        </p:grpSpPr>
        <p:grpSp>
          <p:nvGrpSpPr>
            <p:cNvPr id="22" name="Group 21"/>
            <p:cNvGrpSpPr>
              <a:grpSpLocks/>
            </p:cNvGrpSpPr>
            <p:nvPr/>
          </p:nvGrpSpPr>
          <p:grpSpPr bwMode="auto">
            <a:xfrm>
              <a:off x="672" y="1488"/>
              <a:ext cx="1728" cy="1104"/>
              <a:chOff x="1056" y="1632"/>
              <a:chExt cx="1728" cy="1104"/>
            </a:xfrm>
          </p:grpSpPr>
          <p:sp>
            <p:nvSpPr>
              <p:cNvPr id="24" name="Oval 23"/>
              <p:cNvSpPr>
                <a:spLocks noChangeArrowheads="1"/>
              </p:cNvSpPr>
              <p:nvPr/>
            </p:nvSpPr>
            <p:spPr bwMode="auto">
              <a:xfrm>
                <a:off x="1056" y="211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25" name="Oval 24"/>
              <p:cNvSpPr>
                <a:spLocks noChangeArrowheads="1"/>
              </p:cNvSpPr>
              <p:nvPr/>
            </p:nvSpPr>
            <p:spPr bwMode="auto">
              <a:xfrm>
                <a:off x="1632" y="163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26" name="Oval 25"/>
              <p:cNvSpPr>
                <a:spLocks noChangeArrowheads="1"/>
              </p:cNvSpPr>
              <p:nvPr/>
            </p:nvSpPr>
            <p:spPr bwMode="auto">
              <a:xfrm>
                <a:off x="1968" y="249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27" name="Line 38"/>
              <p:cNvSpPr>
                <a:spLocks noChangeShapeType="1"/>
              </p:cNvSpPr>
              <p:nvPr/>
            </p:nvSpPr>
            <p:spPr bwMode="auto">
              <a:xfrm flipV="1">
                <a:off x="1296" y="182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28" name="Line 39"/>
              <p:cNvSpPr>
                <a:spLocks noChangeShapeType="1"/>
              </p:cNvSpPr>
              <p:nvPr/>
            </p:nvSpPr>
            <p:spPr bwMode="auto">
              <a:xfrm>
                <a:off x="1824" y="1872"/>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29" name="Line 40"/>
              <p:cNvSpPr>
                <a:spLocks noChangeShapeType="1"/>
              </p:cNvSpPr>
              <p:nvPr/>
            </p:nvSpPr>
            <p:spPr bwMode="auto">
              <a:xfrm flipH="1" flipV="1">
                <a:off x="1296" y="2304"/>
                <a:ext cx="67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30" name="Freeform 29"/>
              <p:cNvSpPr>
                <a:spLocks/>
              </p:cNvSpPr>
              <p:nvPr/>
            </p:nvSpPr>
            <p:spPr bwMode="auto">
              <a:xfrm>
                <a:off x="1872" y="1776"/>
                <a:ext cx="576" cy="720"/>
              </a:xfrm>
              <a:custGeom>
                <a:avLst/>
                <a:gdLst>
                  <a:gd name="T0" fmla="*/ 288 w 576"/>
                  <a:gd name="T1" fmla="*/ 720 h 720"/>
                  <a:gd name="T2" fmla="*/ 528 w 576"/>
                  <a:gd name="T3" fmla="*/ 288 h 720"/>
                  <a:gd name="T4" fmla="*/ 0 w 576"/>
                  <a:gd name="T5" fmla="*/ 0 h 720"/>
                </a:gdLst>
                <a:ahLst/>
                <a:cxnLst>
                  <a:cxn ang="0">
                    <a:pos x="T0" y="T1"/>
                  </a:cxn>
                  <a:cxn ang="0">
                    <a:pos x="T2" y="T3"/>
                  </a:cxn>
                  <a:cxn ang="0">
                    <a:pos x="T4" y="T5"/>
                  </a:cxn>
                </a:cxnLst>
                <a:rect l="0" t="0" r="r" b="b"/>
                <a:pathLst>
                  <a:path w="576" h="720">
                    <a:moveTo>
                      <a:pt x="288" y="720"/>
                    </a:moveTo>
                    <a:cubicBezTo>
                      <a:pt x="432" y="564"/>
                      <a:pt x="576" y="408"/>
                      <a:pt x="528" y="288"/>
                    </a:cubicBezTo>
                    <a:cubicBezTo>
                      <a:pt x="480" y="168"/>
                      <a:pt x="240" y="84"/>
                      <a:pt x="0" y="0"/>
                    </a:cubicBezTo>
                  </a:path>
                </a:pathLst>
              </a:custGeom>
              <a:noFill/>
              <a:ln w="9525">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31" name="Text Box 42"/>
              <p:cNvSpPr txBox="1">
                <a:spLocks noChangeArrowheads="1"/>
              </p:cNvSpPr>
              <p:nvPr/>
            </p:nvSpPr>
            <p:spPr bwMode="auto">
              <a:xfrm>
                <a:off x="1248" y="182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a:t>
                </a:r>
              </a:p>
            </p:txBody>
          </p:sp>
          <p:sp>
            <p:nvSpPr>
              <p:cNvPr id="32" name="Text Box 43"/>
              <p:cNvSpPr txBox="1">
                <a:spLocks noChangeArrowheads="1"/>
              </p:cNvSpPr>
              <p:nvPr/>
            </p:nvSpPr>
            <p:spPr bwMode="auto">
              <a:xfrm>
                <a:off x="1488" y="24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1/2</a:t>
                </a:r>
              </a:p>
            </p:txBody>
          </p:sp>
          <p:sp>
            <p:nvSpPr>
              <p:cNvPr id="33" name="Text Box 44"/>
              <p:cNvSpPr txBox="1">
                <a:spLocks noChangeArrowheads="1"/>
              </p:cNvSpPr>
              <p:nvPr/>
            </p:nvSpPr>
            <p:spPr bwMode="auto">
              <a:xfrm>
                <a:off x="2400" y="196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1/2</a:t>
                </a:r>
              </a:p>
            </p:txBody>
          </p:sp>
          <p:sp>
            <p:nvSpPr>
              <p:cNvPr id="34" name="Text Box 45"/>
              <p:cNvSpPr txBox="1">
                <a:spLocks noChangeArrowheads="1"/>
              </p:cNvSpPr>
              <p:nvPr/>
            </p:nvSpPr>
            <p:spPr bwMode="auto">
              <a:xfrm>
                <a:off x="1776" y="206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a:t>
                </a:r>
              </a:p>
            </p:txBody>
          </p:sp>
        </p:grpSp>
        <p:pic>
          <p:nvPicPr>
            <p:cNvPr id="23" name="Picture 22" descr="m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 y="2352"/>
              <a:ext cx="489" cy="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a:grpSpLocks/>
          </p:cNvGrpSpPr>
          <p:nvPr/>
        </p:nvGrpSpPr>
        <p:grpSpPr bwMode="auto">
          <a:xfrm>
            <a:off x="5163947" y="3328951"/>
            <a:ext cx="3355938" cy="2572346"/>
            <a:chOff x="3456" y="1248"/>
            <a:chExt cx="2016" cy="1440"/>
          </a:xfrm>
        </p:grpSpPr>
        <p:grpSp>
          <p:nvGrpSpPr>
            <p:cNvPr id="8" name="Group 7"/>
            <p:cNvGrpSpPr>
              <a:grpSpLocks/>
            </p:cNvGrpSpPr>
            <p:nvPr/>
          </p:nvGrpSpPr>
          <p:grpSpPr bwMode="auto">
            <a:xfrm>
              <a:off x="3744" y="1584"/>
              <a:ext cx="1728" cy="1104"/>
              <a:chOff x="1056" y="1632"/>
              <a:chExt cx="1728" cy="1104"/>
            </a:xfrm>
          </p:grpSpPr>
          <p:sp>
            <p:nvSpPr>
              <p:cNvPr id="11" name="Oval 10"/>
              <p:cNvSpPr>
                <a:spLocks noChangeArrowheads="1"/>
              </p:cNvSpPr>
              <p:nvPr/>
            </p:nvSpPr>
            <p:spPr bwMode="auto">
              <a:xfrm>
                <a:off x="1056" y="211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2" name="Oval 11"/>
              <p:cNvSpPr>
                <a:spLocks noChangeArrowheads="1"/>
              </p:cNvSpPr>
              <p:nvPr/>
            </p:nvSpPr>
            <p:spPr bwMode="auto">
              <a:xfrm>
                <a:off x="1632" y="163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3" name="Oval 12"/>
              <p:cNvSpPr>
                <a:spLocks noChangeArrowheads="1"/>
              </p:cNvSpPr>
              <p:nvPr/>
            </p:nvSpPr>
            <p:spPr bwMode="auto">
              <a:xfrm>
                <a:off x="1968" y="2496"/>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4" name="Line 53"/>
              <p:cNvSpPr>
                <a:spLocks noChangeShapeType="1"/>
              </p:cNvSpPr>
              <p:nvPr/>
            </p:nvSpPr>
            <p:spPr bwMode="auto">
              <a:xfrm flipV="1">
                <a:off x="1296" y="1824"/>
                <a:ext cx="336"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5" name="Line 54"/>
              <p:cNvSpPr>
                <a:spLocks noChangeShapeType="1"/>
              </p:cNvSpPr>
              <p:nvPr/>
            </p:nvSpPr>
            <p:spPr bwMode="auto">
              <a:xfrm>
                <a:off x="1824" y="1872"/>
                <a:ext cx="24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6" name="Line 55"/>
              <p:cNvSpPr>
                <a:spLocks noChangeShapeType="1"/>
              </p:cNvSpPr>
              <p:nvPr/>
            </p:nvSpPr>
            <p:spPr bwMode="auto">
              <a:xfrm flipH="1" flipV="1">
                <a:off x="1296" y="2304"/>
                <a:ext cx="67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7" name="Freeform 16"/>
              <p:cNvSpPr>
                <a:spLocks/>
              </p:cNvSpPr>
              <p:nvPr/>
            </p:nvSpPr>
            <p:spPr bwMode="auto">
              <a:xfrm>
                <a:off x="1872" y="1776"/>
                <a:ext cx="576" cy="720"/>
              </a:xfrm>
              <a:custGeom>
                <a:avLst/>
                <a:gdLst>
                  <a:gd name="T0" fmla="*/ 288 w 576"/>
                  <a:gd name="T1" fmla="*/ 720 h 720"/>
                  <a:gd name="T2" fmla="*/ 528 w 576"/>
                  <a:gd name="T3" fmla="*/ 288 h 720"/>
                  <a:gd name="T4" fmla="*/ 0 w 576"/>
                  <a:gd name="T5" fmla="*/ 0 h 720"/>
                </a:gdLst>
                <a:ahLst/>
                <a:cxnLst>
                  <a:cxn ang="0">
                    <a:pos x="T0" y="T1"/>
                  </a:cxn>
                  <a:cxn ang="0">
                    <a:pos x="T2" y="T3"/>
                  </a:cxn>
                  <a:cxn ang="0">
                    <a:pos x="T4" y="T5"/>
                  </a:cxn>
                </a:cxnLst>
                <a:rect l="0" t="0" r="r" b="b"/>
                <a:pathLst>
                  <a:path w="576" h="720">
                    <a:moveTo>
                      <a:pt x="288" y="720"/>
                    </a:moveTo>
                    <a:cubicBezTo>
                      <a:pt x="432" y="564"/>
                      <a:pt x="576" y="408"/>
                      <a:pt x="528" y="288"/>
                    </a:cubicBezTo>
                    <a:cubicBezTo>
                      <a:pt x="480" y="168"/>
                      <a:pt x="240" y="84"/>
                      <a:pt x="0" y="0"/>
                    </a:cubicBezTo>
                  </a:path>
                </a:pathLst>
              </a:custGeom>
              <a:noFill/>
              <a:ln w="9525">
                <a:solidFill>
                  <a:schemeClr val="tx1"/>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endParaRPr lang="en-US"/>
              </a:p>
            </p:txBody>
          </p:sp>
          <p:sp>
            <p:nvSpPr>
              <p:cNvPr id="18" name="Text Box 57"/>
              <p:cNvSpPr txBox="1">
                <a:spLocks noChangeArrowheads="1"/>
              </p:cNvSpPr>
              <p:nvPr/>
            </p:nvSpPr>
            <p:spPr bwMode="auto">
              <a:xfrm>
                <a:off x="1248" y="182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a:t>
                </a:r>
              </a:p>
            </p:txBody>
          </p:sp>
          <p:sp>
            <p:nvSpPr>
              <p:cNvPr id="19" name="Text Box 58"/>
              <p:cNvSpPr txBox="1">
                <a:spLocks noChangeArrowheads="1"/>
              </p:cNvSpPr>
              <p:nvPr/>
            </p:nvSpPr>
            <p:spPr bwMode="auto">
              <a:xfrm>
                <a:off x="1488" y="2496"/>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a:latin typeface="Comic Sans MS" pitchFamily="66" charset="0"/>
                  </a:rPr>
                  <a:t>1/2</a:t>
                </a:r>
              </a:p>
            </p:txBody>
          </p:sp>
          <p:sp>
            <p:nvSpPr>
              <p:cNvPr id="20" name="Text Box 59"/>
              <p:cNvSpPr txBox="1">
                <a:spLocks noChangeArrowheads="1"/>
              </p:cNvSpPr>
              <p:nvPr/>
            </p:nvSpPr>
            <p:spPr bwMode="auto">
              <a:xfrm>
                <a:off x="2400" y="1968"/>
                <a:ext cx="38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1/2</a:t>
                </a:r>
              </a:p>
            </p:txBody>
          </p:sp>
          <p:sp>
            <p:nvSpPr>
              <p:cNvPr id="21" name="Text Box 60"/>
              <p:cNvSpPr txBox="1">
                <a:spLocks noChangeArrowheads="1"/>
              </p:cNvSpPr>
              <p:nvPr/>
            </p:nvSpPr>
            <p:spPr bwMode="auto">
              <a:xfrm>
                <a:off x="1776" y="2064"/>
                <a:ext cx="2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r" rtl="0" fontAlgn="base">
                  <a:spcBef>
                    <a:spcPct val="0"/>
                  </a:spcBef>
                  <a:spcAft>
                    <a:spcPct val="0"/>
                  </a:spcAft>
                  <a:defRPr sz="2400" kern="1200">
                    <a:solidFill>
                      <a:schemeClr val="tx1"/>
                    </a:solidFill>
                    <a:latin typeface="Arial" charset="0"/>
                    <a:ea typeface="+mn-ea"/>
                    <a:cs typeface="+mn-cs"/>
                  </a:defRPr>
                </a:lvl1pPr>
                <a:lvl2pPr marL="457200" algn="r" rtl="0" fontAlgn="base">
                  <a:spcBef>
                    <a:spcPct val="0"/>
                  </a:spcBef>
                  <a:spcAft>
                    <a:spcPct val="0"/>
                  </a:spcAft>
                  <a:defRPr sz="2400" kern="1200">
                    <a:solidFill>
                      <a:schemeClr val="tx1"/>
                    </a:solidFill>
                    <a:latin typeface="Arial" charset="0"/>
                    <a:ea typeface="+mn-ea"/>
                    <a:cs typeface="+mn-cs"/>
                  </a:defRPr>
                </a:lvl2pPr>
                <a:lvl3pPr marL="914400" algn="r" rtl="0" fontAlgn="base">
                  <a:spcBef>
                    <a:spcPct val="0"/>
                  </a:spcBef>
                  <a:spcAft>
                    <a:spcPct val="0"/>
                  </a:spcAft>
                  <a:defRPr sz="2400" kern="1200">
                    <a:solidFill>
                      <a:schemeClr val="tx1"/>
                    </a:solidFill>
                    <a:latin typeface="Arial" charset="0"/>
                    <a:ea typeface="+mn-ea"/>
                    <a:cs typeface="+mn-cs"/>
                  </a:defRPr>
                </a:lvl3pPr>
                <a:lvl4pPr marL="1371600" algn="r" rtl="0" fontAlgn="base">
                  <a:spcBef>
                    <a:spcPct val="0"/>
                  </a:spcBef>
                  <a:spcAft>
                    <a:spcPct val="0"/>
                  </a:spcAft>
                  <a:defRPr sz="2400" kern="1200">
                    <a:solidFill>
                      <a:schemeClr val="tx1"/>
                    </a:solidFill>
                    <a:latin typeface="Arial" charset="0"/>
                    <a:ea typeface="+mn-ea"/>
                    <a:cs typeface="+mn-cs"/>
                  </a:defRPr>
                </a:lvl4pPr>
                <a:lvl5pPr marL="1828800" algn="r"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a:spcBef>
                    <a:spcPct val="50000"/>
                  </a:spcBef>
                </a:pPr>
                <a:r>
                  <a:rPr lang="en-US" sz="1400" b="1" dirty="0">
                    <a:latin typeface="Comic Sans MS" pitchFamily="66" charset="0"/>
                  </a:rPr>
                  <a:t>1</a:t>
                </a:r>
              </a:p>
            </p:txBody>
          </p:sp>
        </p:grpSp>
        <p:pic>
          <p:nvPicPr>
            <p:cNvPr id="9" name="Picture 8" descr="m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6" y="1248"/>
              <a:ext cx="248" cy="3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m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6" y="2016"/>
              <a:ext cx="242" cy="34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61" name="TextBox 60"/>
              <p:cNvSpPr txBox="1"/>
              <p:nvPr/>
            </p:nvSpPr>
            <p:spPr>
              <a:xfrm>
                <a:off x="3005338" y="3500820"/>
                <a:ext cx="3362759" cy="4959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B050"/>
                          </a:solidFill>
                          <a:latin typeface="Cambria Math"/>
                        </a:rPr>
                        <m:t>𝑃</m:t>
                      </m:r>
                      <m:r>
                        <a:rPr lang="en-US" sz="2400" b="0" i="1" smtClean="0">
                          <a:solidFill>
                            <a:srgbClr val="00B050"/>
                          </a:solidFill>
                          <a:latin typeface="Cambria Math"/>
                        </a:rPr>
                        <m:t>(</m:t>
                      </m:r>
                      <m:sSub>
                        <m:sSubPr>
                          <m:ctrlPr>
                            <a:rPr lang="en-US" sz="2400" b="0" i="1" smtClean="0">
                              <a:solidFill>
                                <a:srgbClr val="00B050"/>
                              </a:solidFill>
                              <a:latin typeface="Cambria Math"/>
                            </a:rPr>
                          </m:ctrlPr>
                        </m:sSubPr>
                        <m:e>
                          <m:r>
                            <a:rPr lang="en-US" sz="2400" b="0" i="1" smtClean="0">
                              <a:solidFill>
                                <a:srgbClr val="00B050"/>
                              </a:solidFill>
                              <a:latin typeface="Cambria Math"/>
                            </a:rPr>
                            <m:t>𝑛</m:t>
                          </m:r>
                        </m:e>
                        <m:sub>
                          <m:r>
                            <a:rPr lang="en-US" sz="2400" b="0" i="1" smtClean="0">
                              <a:solidFill>
                                <a:srgbClr val="00B050"/>
                              </a:solidFill>
                              <a:latin typeface="Cambria Math"/>
                            </a:rPr>
                            <m:t>𝑖</m:t>
                          </m:r>
                        </m:sub>
                      </m:sSub>
                      <m:r>
                        <a:rPr lang="en-US" sz="2400" b="0" i="1" smtClean="0">
                          <a:solidFill>
                            <a:srgbClr val="00B050"/>
                          </a:solidFill>
                          <a:latin typeface="Cambria Math"/>
                        </a:rPr>
                        <m:t>→</m:t>
                      </m:r>
                      <m:sSub>
                        <m:sSubPr>
                          <m:ctrlPr>
                            <a:rPr lang="en-US" sz="2400" b="0" i="1" smtClean="0">
                              <a:solidFill>
                                <a:srgbClr val="00B050"/>
                              </a:solidFill>
                              <a:latin typeface="Cambria Math"/>
                            </a:rPr>
                          </m:ctrlPr>
                        </m:sSubPr>
                        <m:e>
                          <m:r>
                            <a:rPr lang="en-US" sz="2400" b="0" i="1" smtClean="0">
                              <a:solidFill>
                                <a:srgbClr val="00B050"/>
                              </a:solidFill>
                              <a:latin typeface="Cambria Math"/>
                            </a:rPr>
                            <m:t>𝑛</m:t>
                          </m:r>
                        </m:e>
                        <m:sub>
                          <m:r>
                            <a:rPr lang="en-US" sz="2400" b="0" i="1" smtClean="0">
                              <a:solidFill>
                                <a:srgbClr val="00B050"/>
                              </a:solidFill>
                              <a:latin typeface="Cambria Math"/>
                            </a:rPr>
                            <m:t>𝑗</m:t>
                          </m:r>
                        </m:sub>
                      </m:sSub>
                      <m:r>
                        <a:rPr lang="en-US" sz="2400" b="0" i="1" smtClean="0">
                          <a:solidFill>
                            <a:srgbClr val="00B050"/>
                          </a:solidFill>
                          <a:latin typeface="Cambria Math"/>
                        </a:rPr>
                        <m:t>)</m:t>
                      </m:r>
                      <m:r>
                        <a:rPr lang="en-US" sz="2400" i="1" smtClean="0">
                          <a:solidFill>
                            <a:srgbClr val="00B050"/>
                          </a:solidFill>
                          <a:latin typeface="Cambria Math"/>
                        </a:rPr>
                        <m:t>=</m:t>
                      </m:r>
                      <m:sSub>
                        <m:sSubPr>
                          <m:ctrlPr>
                            <a:rPr lang="en-US" sz="2400" b="0" i="1" smtClean="0">
                              <a:solidFill>
                                <a:srgbClr val="00B050"/>
                              </a:solidFill>
                              <a:latin typeface="Cambria Math"/>
                            </a:rPr>
                          </m:ctrlPr>
                        </m:sSubPr>
                        <m:e>
                          <m:r>
                            <a:rPr lang="en-US" sz="2400" b="0" i="1" smtClean="0">
                              <a:solidFill>
                                <a:srgbClr val="00B050"/>
                              </a:solidFill>
                              <a:latin typeface="Cambria Math"/>
                            </a:rPr>
                            <m:t>𝑒</m:t>
                          </m:r>
                        </m:e>
                        <m:sub>
                          <m:r>
                            <a:rPr lang="en-US" sz="2400" b="0" i="1" smtClean="0">
                              <a:solidFill>
                                <a:srgbClr val="00B050"/>
                              </a:solidFill>
                              <a:latin typeface="Cambria Math"/>
                            </a:rPr>
                            <m:t>𝑖𝑗</m:t>
                          </m:r>
                        </m:sub>
                      </m:sSub>
                      <m:r>
                        <a:rPr lang="en-US" sz="2400" b="0" i="1" smtClean="0">
                          <a:solidFill>
                            <a:srgbClr val="00B050"/>
                          </a:solidFill>
                          <a:latin typeface="Cambria Math"/>
                        </a:rPr>
                        <m:t>/</m:t>
                      </m:r>
                      <m:r>
                        <a:rPr lang="en-US" sz="2400" b="0" i="1" smtClean="0">
                          <a:solidFill>
                            <a:srgbClr val="00B050"/>
                          </a:solidFill>
                          <a:latin typeface="Cambria Math"/>
                        </a:rPr>
                        <m:t>𝐷</m:t>
                      </m:r>
                      <m:d>
                        <m:dPr>
                          <m:ctrlPr>
                            <a:rPr lang="en-US" sz="2400" b="0" i="1" smtClean="0">
                              <a:solidFill>
                                <a:srgbClr val="00B050"/>
                              </a:solidFill>
                              <a:latin typeface="Cambria Math"/>
                            </a:rPr>
                          </m:ctrlPr>
                        </m:dPr>
                        <m:e>
                          <m:sSub>
                            <m:sSubPr>
                              <m:ctrlPr>
                                <a:rPr lang="en-US" sz="2400" b="0" i="1" smtClean="0">
                                  <a:solidFill>
                                    <a:srgbClr val="00B050"/>
                                  </a:solidFill>
                                  <a:latin typeface="Cambria Math"/>
                                </a:rPr>
                              </m:ctrlPr>
                            </m:sSubPr>
                            <m:e>
                              <m:r>
                                <a:rPr lang="en-US" sz="2400" b="0" i="1" smtClean="0">
                                  <a:solidFill>
                                    <a:srgbClr val="00B050"/>
                                  </a:solidFill>
                                  <a:latin typeface="Cambria Math"/>
                                </a:rPr>
                                <m:t>𝑛</m:t>
                              </m:r>
                            </m:e>
                            <m:sub>
                              <m:r>
                                <a:rPr lang="en-US" sz="2400" b="0" i="1" smtClean="0">
                                  <a:solidFill>
                                    <a:srgbClr val="00B050"/>
                                  </a:solidFill>
                                  <a:latin typeface="Cambria Math"/>
                                </a:rPr>
                                <m:t>𝑖</m:t>
                              </m:r>
                            </m:sub>
                          </m:sSub>
                        </m:e>
                      </m:d>
                    </m:oMath>
                  </m:oMathPara>
                </a14:m>
                <a:endParaRPr lang="en-US" sz="2400" i="1" dirty="0">
                  <a:solidFill>
                    <a:srgbClr val="00B050"/>
                  </a:solidFill>
                </a:endParaRPr>
              </a:p>
            </p:txBody>
          </p:sp>
        </mc:Choice>
        <mc:Fallback>
          <p:sp>
            <p:nvSpPr>
              <p:cNvPr id="61" name="TextBox 60"/>
              <p:cNvSpPr txBox="1">
                <a:spLocks noRot="1" noChangeAspect="1" noMove="1" noResize="1" noEditPoints="1" noAdjustHandles="1" noChangeArrowheads="1" noChangeShapeType="1" noTextEdit="1"/>
              </p:cNvSpPr>
              <p:nvPr/>
            </p:nvSpPr>
            <p:spPr>
              <a:xfrm>
                <a:off x="3005338" y="3500820"/>
                <a:ext cx="3362759" cy="495905"/>
              </a:xfrm>
              <a:prstGeom prst="rect">
                <a:avLst/>
              </a:prstGeom>
              <a:blipFill rotWithShape="1">
                <a:blip r:embed="rId7"/>
                <a:stretch>
                  <a:fillRect b="-9756"/>
                </a:stretch>
              </a:blipFill>
            </p:spPr>
            <p:txBody>
              <a:bodyPr/>
              <a:lstStyle/>
              <a:p>
                <a:r>
                  <a:rPr lang="en-US">
                    <a:noFill/>
                  </a:rPr>
                  <a:t> </a:t>
                </a:r>
              </a:p>
            </p:txBody>
          </p:sp>
        </mc:Fallback>
      </mc:AlternateContent>
      <p:sp>
        <p:nvSpPr>
          <p:cNvPr id="3" name="TextBox 2"/>
          <p:cNvSpPr txBox="1"/>
          <p:nvPr/>
        </p:nvSpPr>
        <p:spPr>
          <a:xfrm>
            <a:off x="716333" y="1727466"/>
            <a:ext cx="1098186" cy="381000"/>
          </a:xfrm>
          <a:prstGeom prst="rect">
            <a:avLst/>
          </a:prstGeom>
          <a:noFill/>
        </p:spPr>
        <p:txBody>
          <a:bodyPr wrap="square" rtlCol="0">
            <a:spAutoFit/>
          </a:bodyPr>
          <a:lstStyle/>
          <a:p>
            <a:r>
              <a:rPr lang="en-US" dirty="0" smtClean="0"/>
              <a:t>Step 1</a:t>
            </a:r>
            <a:endParaRPr lang="en-US" dirty="0"/>
          </a:p>
        </p:txBody>
      </p:sp>
      <p:sp>
        <p:nvSpPr>
          <p:cNvPr id="62" name="TextBox 61"/>
          <p:cNvSpPr txBox="1"/>
          <p:nvPr/>
        </p:nvSpPr>
        <p:spPr>
          <a:xfrm>
            <a:off x="5185176" y="1671465"/>
            <a:ext cx="1098186" cy="381000"/>
          </a:xfrm>
          <a:prstGeom prst="rect">
            <a:avLst/>
          </a:prstGeom>
          <a:noFill/>
        </p:spPr>
        <p:txBody>
          <a:bodyPr wrap="square" rtlCol="0">
            <a:spAutoFit/>
          </a:bodyPr>
          <a:lstStyle/>
          <a:p>
            <a:r>
              <a:rPr lang="en-US" dirty="0" smtClean="0"/>
              <a:t>Step 2</a:t>
            </a:r>
            <a:endParaRPr lang="en-US" dirty="0"/>
          </a:p>
        </p:txBody>
      </p:sp>
      <p:sp>
        <p:nvSpPr>
          <p:cNvPr id="63" name="TextBox 62"/>
          <p:cNvSpPr txBox="1"/>
          <p:nvPr/>
        </p:nvSpPr>
        <p:spPr>
          <a:xfrm>
            <a:off x="167240" y="3676649"/>
            <a:ext cx="1098186" cy="381000"/>
          </a:xfrm>
          <a:prstGeom prst="rect">
            <a:avLst/>
          </a:prstGeom>
          <a:noFill/>
        </p:spPr>
        <p:txBody>
          <a:bodyPr wrap="square" rtlCol="0">
            <a:spAutoFit/>
          </a:bodyPr>
          <a:lstStyle/>
          <a:p>
            <a:r>
              <a:rPr lang="en-US" dirty="0" smtClean="0"/>
              <a:t>Step 3</a:t>
            </a:r>
            <a:endParaRPr lang="en-US" dirty="0"/>
          </a:p>
        </p:txBody>
      </p:sp>
      <p:sp>
        <p:nvSpPr>
          <p:cNvPr id="64" name="TextBox 63"/>
          <p:cNvSpPr txBox="1"/>
          <p:nvPr/>
        </p:nvSpPr>
        <p:spPr>
          <a:xfrm>
            <a:off x="5178462" y="4105234"/>
            <a:ext cx="1098186" cy="381000"/>
          </a:xfrm>
          <a:prstGeom prst="rect">
            <a:avLst/>
          </a:prstGeom>
          <a:noFill/>
        </p:spPr>
        <p:txBody>
          <a:bodyPr wrap="square" rtlCol="0">
            <a:spAutoFit/>
          </a:bodyPr>
          <a:lstStyle/>
          <a:p>
            <a:r>
              <a:rPr lang="en-US" dirty="0" smtClean="0"/>
              <a:t>Step 4</a:t>
            </a:r>
            <a:endParaRPr lang="en-US" dirty="0"/>
          </a:p>
        </p:txBody>
      </p:sp>
      <p:sp>
        <p:nvSpPr>
          <p:cNvPr id="65" name="Rectangle 64"/>
          <p:cNvSpPr/>
          <p:nvPr/>
        </p:nvSpPr>
        <p:spPr>
          <a:xfrm>
            <a:off x="839069" y="6137789"/>
            <a:ext cx="7498987" cy="461665"/>
          </a:xfrm>
          <a:prstGeom prst="rect">
            <a:avLst/>
          </a:prstGeom>
        </p:spPr>
        <p:txBody>
          <a:bodyPr wrap="square">
            <a:spAutoFit/>
          </a:bodyPr>
          <a:lstStyle/>
          <a:p>
            <a:r>
              <a:rPr lang="en-US" sz="2400" dirty="0" smtClean="0">
                <a:solidFill>
                  <a:srgbClr val="00B050"/>
                </a:solidFill>
              </a:rPr>
              <a:t>If G </a:t>
            </a:r>
            <a:r>
              <a:rPr lang="en-US" sz="2400" dirty="0">
                <a:solidFill>
                  <a:srgbClr val="00B050"/>
                </a:solidFill>
              </a:rPr>
              <a:t>is ergodic, </a:t>
            </a:r>
            <a:r>
              <a:rPr lang="en-US" sz="2400" dirty="0" smtClean="0">
                <a:solidFill>
                  <a:srgbClr val="00B050"/>
                </a:solidFill>
              </a:rPr>
              <a:t>random walk </a:t>
            </a:r>
            <a:r>
              <a:rPr lang="en-US" sz="2400" u="sng" dirty="0" smtClean="0">
                <a:solidFill>
                  <a:srgbClr val="00B050"/>
                </a:solidFill>
              </a:rPr>
              <a:t>converges</a:t>
            </a:r>
            <a:r>
              <a:rPr lang="en-US" sz="2400" dirty="0" smtClean="0">
                <a:solidFill>
                  <a:srgbClr val="00B050"/>
                </a:solidFill>
              </a:rPr>
              <a:t> to a distribution </a:t>
            </a:r>
            <a:r>
              <a:rPr lang="el-GR" sz="2400" dirty="0" smtClean="0">
                <a:solidFill>
                  <a:srgbClr val="00B050"/>
                </a:solidFill>
              </a:rPr>
              <a:t>φ</a:t>
            </a:r>
            <a:endParaRPr lang="en-US" sz="2400" dirty="0">
              <a:solidFill>
                <a:srgbClr val="00B050"/>
              </a:solidFill>
            </a:endParaRPr>
          </a:p>
        </p:txBody>
      </p:sp>
      <p:sp>
        <p:nvSpPr>
          <p:cNvPr id="66" name="Slide Number Placeholder 65"/>
          <p:cNvSpPr>
            <a:spLocks noGrp="1"/>
          </p:cNvSpPr>
          <p:nvPr>
            <p:ph type="sldNum" sz="quarter" idx="12"/>
          </p:nvPr>
        </p:nvSpPr>
        <p:spPr/>
        <p:txBody>
          <a:bodyPr/>
          <a:lstStyle/>
          <a:p>
            <a:fld id="{18E48496-6061-4952-8C25-B8E1BA644B92}" type="slidenum">
              <a:rPr lang="en-US" smtClean="0"/>
              <a:t>27</a:t>
            </a:fld>
            <a:endParaRPr lang="en-US" dirty="0"/>
          </a:p>
        </p:txBody>
      </p:sp>
    </p:spTree>
    <p:extLst>
      <p:ext uri="{BB962C8B-B14F-4D97-AF65-F5344CB8AC3E}">
        <p14:creationId xmlns:p14="http://schemas.microsoft.com/office/powerpoint/2010/main" val="32271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52400" y="155448"/>
                <a:ext cx="8763000" cy="1252728"/>
              </a:xfrm>
            </p:spPr>
            <p:txBody>
              <a:bodyPr>
                <a:noAutofit/>
              </a:bodyPr>
              <a:lstStyle/>
              <a:p>
                <a:r>
                  <a:rPr lang="en-US" sz="3200" dirty="0" smtClean="0"/>
                  <a:t>Rejection sampling adjusts samples from a </a:t>
                </a:r>
                <a:r>
                  <a:rPr lang="en-US" sz="3200" u="sng" dirty="0" smtClean="0"/>
                  <a:t>trial </a:t>
                </a:r>
                <a14:m>
                  <m:oMath xmlns:m="http://schemas.openxmlformats.org/officeDocument/2006/math">
                    <m:r>
                      <a:rPr lang="el-GR" sz="3200" b="1" i="0">
                        <a:latin typeface="Cambria Math"/>
                      </a:rPr>
                      <m:t>𝛗</m:t>
                    </m:r>
                  </m:oMath>
                </a14:m>
                <a:r>
                  <a:rPr lang="en-US" sz="3200" dirty="0" smtClean="0"/>
                  <a:t> distribution to </a:t>
                </a:r>
                <a:r>
                  <a:rPr lang="en-US" sz="3200" u="sng" dirty="0" smtClean="0"/>
                  <a:t>uniform</a:t>
                </a:r>
                <a:r>
                  <a:rPr lang="en-US" sz="3200" dirty="0" smtClean="0"/>
                  <a:t> distribution</a:t>
                </a:r>
                <a:r>
                  <a:rPr lang="en-US" sz="3200" b="0" dirty="0" smtClean="0"/>
                  <a:t> </a:t>
                </a:r>
                <a14:m>
                  <m:oMath xmlns:m="http://schemas.openxmlformats.org/officeDocument/2006/math">
                    <m:r>
                      <a:rPr lang="el-GR" sz="3200" b="1" i="0">
                        <a:latin typeface="Cambria Math"/>
                      </a:rPr>
                      <m:t>𝛑</m:t>
                    </m:r>
                  </m:oMath>
                </a14:m>
                <a:r>
                  <a:rPr lang="en-US" sz="3200" b="0" dirty="0" smtClean="0"/>
                  <a:t> </a:t>
                </a:r>
                <a:endParaRPr lang="en-US" sz="3200" b="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52400" y="155448"/>
                <a:ext cx="8763000" cy="1252728"/>
              </a:xfrm>
              <a:blipFill rotWithShape="1">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2057400"/>
                <a:ext cx="8305800" cy="4038602"/>
              </a:xfrm>
            </p:spPr>
            <p:txBody>
              <a:bodyPr/>
              <a:lstStyle/>
              <a:p>
                <a:r>
                  <a:rPr lang="en-US" sz="2800" dirty="0" smtClean="0">
                    <a:solidFill>
                      <a:srgbClr val="00B050"/>
                    </a:solidFill>
                  </a:rPr>
                  <a:t>Acceptance probability</a:t>
                </a:r>
                <a:r>
                  <a:rPr lang="en-US" sz="2800" dirty="0">
                    <a:solidFill>
                      <a:srgbClr val="00B050"/>
                    </a:solidFill>
                  </a:rPr>
                  <a:t> </a:t>
                </a:r>
                <a14:m>
                  <m:oMath xmlns:m="http://schemas.openxmlformats.org/officeDocument/2006/math">
                    <m:r>
                      <a:rPr lang="en-US" sz="2800" b="0" i="1" smtClean="0">
                        <a:solidFill>
                          <a:srgbClr val="00B050"/>
                        </a:solidFill>
                        <a:latin typeface="Cambria Math"/>
                      </a:rPr>
                      <m:t>𝑃</m:t>
                    </m:r>
                    <m:d>
                      <m:dPr>
                        <m:ctrlPr>
                          <a:rPr lang="en-US" sz="2800" b="0" i="1" smtClean="0">
                            <a:solidFill>
                              <a:srgbClr val="00B050"/>
                            </a:solidFill>
                            <a:latin typeface="Cambria Math"/>
                          </a:rPr>
                        </m:ctrlPr>
                      </m:dPr>
                      <m:e>
                        <m:r>
                          <a:rPr lang="en-US" sz="2800" b="0" i="1" smtClean="0">
                            <a:solidFill>
                              <a:srgbClr val="00B050"/>
                            </a:solidFill>
                            <a:latin typeface="Cambria Math"/>
                          </a:rPr>
                          <m:t>𝑥</m:t>
                        </m:r>
                      </m:e>
                    </m:d>
                    <m:r>
                      <a:rPr lang="en-US" sz="2800" b="0" i="1" smtClean="0">
                        <a:solidFill>
                          <a:srgbClr val="00B050"/>
                        </a:solidFill>
                        <a:latin typeface="Cambria Math"/>
                      </a:rPr>
                      <m:t>=</m:t>
                    </m:r>
                    <m:f>
                      <m:fPr>
                        <m:ctrlPr>
                          <a:rPr lang="en-US" sz="2800" b="0" i="1" smtClean="0">
                            <a:solidFill>
                              <a:srgbClr val="00B050"/>
                            </a:solidFill>
                            <a:latin typeface="Cambria Math"/>
                          </a:rPr>
                        </m:ctrlPr>
                      </m:fPr>
                      <m:num>
                        <m:r>
                          <m:rPr>
                            <m:sty m:val="p"/>
                          </m:rPr>
                          <a:rPr lang="el-GR" sz="2800" b="0" i="1" smtClean="0">
                            <a:solidFill>
                              <a:srgbClr val="00B050"/>
                            </a:solidFill>
                            <a:latin typeface="Cambria Math"/>
                          </a:rPr>
                          <m:t>π</m:t>
                        </m:r>
                        <m:d>
                          <m:dPr>
                            <m:ctrlPr>
                              <a:rPr lang="en-US" sz="2800" b="0" i="1" smtClean="0">
                                <a:solidFill>
                                  <a:srgbClr val="00B050"/>
                                </a:solidFill>
                                <a:latin typeface="Cambria Math"/>
                              </a:rPr>
                            </m:ctrlPr>
                          </m:dPr>
                          <m:e>
                            <m:r>
                              <a:rPr lang="en-US" sz="2800" b="0" i="1" smtClean="0">
                                <a:solidFill>
                                  <a:srgbClr val="00B050"/>
                                </a:solidFill>
                                <a:latin typeface="Cambria Math"/>
                              </a:rPr>
                              <m:t>𝑥</m:t>
                            </m:r>
                          </m:e>
                        </m:d>
                      </m:num>
                      <m:den>
                        <m:r>
                          <a:rPr lang="en-US" sz="2800" b="0" i="1" smtClean="0">
                            <a:solidFill>
                              <a:srgbClr val="00B050"/>
                            </a:solidFill>
                            <a:latin typeface="Cambria Math"/>
                          </a:rPr>
                          <m:t>𝑐</m:t>
                        </m:r>
                        <m:r>
                          <m:rPr>
                            <m:sty m:val="p"/>
                          </m:rPr>
                          <a:rPr lang="el-GR" sz="2800" b="0" i="1" smtClean="0">
                            <a:solidFill>
                              <a:srgbClr val="00B050"/>
                            </a:solidFill>
                            <a:latin typeface="Cambria Math"/>
                          </a:rPr>
                          <m:t>φ</m:t>
                        </m:r>
                        <m:d>
                          <m:dPr>
                            <m:ctrlPr>
                              <a:rPr lang="en-US" sz="2800" b="0" i="1" smtClean="0">
                                <a:solidFill>
                                  <a:srgbClr val="00B050"/>
                                </a:solidFill>
                                <a:latin typeface="Cambria Math"/>
                              </a:rPr>
                            </m:ctrlPr>
                          </m:dPr>
                          <m:e>
                            <m:r>
                              <a:rPr lang="en-US" sz="2800" b="0" i="1" smtClean="0">
                                <a:solidFill>
                                  <a:srgbClr val="00B050"/>
                                </a:solidFill>
                                <a:latin typeface="Cambria Math"/>
                              </a:rPr>
                              <m:t>𝑥</m:t>
                            </m:r>
                          </m:e>
                        </m:d>
                      </m:den>
                    </m:f>
                    <m:r>
                      <a:rPr lang="en-US" sz="2800" b="0" i="1" smtClean="0">
                        <a:solidFill>
                          <a:srgbClr val="00B050"/>
                        </a:solidFill>
                        <a:latin typeface="Cambria Math"/>
                      </a:rPr>
                      <m:t> </m:t>
                    </m:r>
                  </m:oMath>
                </a14:m>
                <a:endParaRPr lang="en-US" sz="2800" dirty="0" smtClean="0">
                  <a:solidFill>
                    <a:srgbClr val="00B05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2057400"/>
                <a:ext cx="8305800" cy="4038602"/>
              </a:xfrm>
              <a:blipFill rotWithShape="1">
                <a:blip r:embed="rId3"/>
                <a:stretch>
                  <a:fillRect/>
                </a:stretch>
              </a:blipFill>
            </p:spPr>
            <p:txBody>
              <a:bodyPr/>
              <a:lstStyle/>
              <a:p>
                <a:r>
                  <a:rPr lang="en-US">
                    <a:noFill/>
                  </a:rPr>
                  <a:t> </a:t>
                </a:r>
              </a:p>
            </p:txBody>
          </p:sp>
        </mc:Fallback>
      </mc:AlternateContent>
      <p:graphicFrame>
        <p:nvGraphicFramePr>
          <p:cNvPr id="7" name="Chart 6"/>
          <p:cNvGraphicFramePr>
            <a:graphicFrameLocks/>
          </p:cNvGraphicFramePr>
          <p:nvPr>
            <p:extLst>
              <p:ext uri="{D42A27DB-BD31-4B8C-83A1-F6EECF244321}">
                <p14:modId xmlns:p14="http://schemas.microsoft.com/office/powerpoint/2010/main" val="3170883971"/>
              </p:ext>
            </p:extLst>
          </p:nvPr>
        </p:nvGraphicFramePr>
        <p:xfrm>
          <a:off x="1447800" y="3124200"/>
          <a:ext cx="6248400" cy="3352800"/>
        </p:xfrm>
        <a:graphic>
          <a:graphicData uri="http://schemas.openxmlformats.org/drawingml/2006/chart">
            <c:chart xmlns:c="http://schemas.openxmlformats.org/drawingml/2006/chart" xmlns:r="http://schemas.openxmlformats.org/officeDocument/2006/relationships" r:id="rId4"/>
          </a:graphicData>
        </a:graphic>
      </p:graphicFrame>
      <p:sp>
        <p:nvSpPr>
          <p:cNvPr id="4" name="Slide Number Placeholder 3"/>
          <p:cNvSpPr>
            <a:spLocks noGrp="1"/>
          </p:cNvSpPr>
          <p:nvPr>
            <p:ph type="sldNum" sz="quarter" idx="12"/>
          </p:nvPr>
        </p:nvSpPr>
        <p:spPr/>
        <p:txBody>
          <a:bodyPr/>
          <a:lstStyle/>
          <a:p>
            <a:fld id="{18E48496-6061-4952-8C25-B8E1BA644B92}" type="slidenum">
              <a:rPr lang="en-US" smtClean="0"/>
              <a:t>28</a:t>
            </a:fld>
            <a:endParaRPr lang="en-US" dirty="0"/>
          </a:p>
        </p:txBody>
      </p:sp>
    </p:spTree>
    <p:extLst>
      <p:ext uri="{BB962C8B-B14F-4D97-AF65-F5344CB8AC3E}">
        <p14:creationId xmlns:p14="http://schemas.microsoft.com/office/powerpoint/2010/main" val="2688612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Our sampling algorithm</a:t>
            </a:r>
            <a:endParaRPr lang="en-US" sz="3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905000"/>
            <a:ext cx="74390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44568" y="2426208"/>
            <a:ext cx="3989678" cy="369332"/>
          </a:xfrm>
          <a:prstGeom prst="rect">
            <a:avLst/>
          </a:prstGeom>
          <a:noFill/>
        </p:spPr>
        <p:txBody>
          <a:bodyPr wrap="square" rtlCol="0">
            <a:spAutoFit/>
          </a:bodyPr>
          <a:lstStyle/>
          <a:p>
            <a:r>
              <a:rPr lang="en-US" dirty="0" smtClean="0">
                <a:solidFill>
                  <a:srgbClr val="FF0000"/>
                </a:solidFill>
              </a:rPr>
              <a:t>Q1:How to conduct random walk?</a:t>
            </a:r>
            <a:endParaRPr lang="en-US" dirty="0">
              <a:solidFill>
                <a:srgbClr val="FF0000"/>
              </a:solidFill>
            </a:endParaRPr>
          </a:p>
        </p:txBody>
      </p:sp>
      <p:sp>
        <p:nvSpPr>
          <p:cNvPr id="8" name="TextBox 7"/>
          <p:cNvSpPr txBox="1"/>
          <p:nvPr/>
        </p:nvSpPr>
        <p:spPr>
          <a:xfrm>
            <a:off x="1053915" y="4632738"/>
            <a:ext cx="7086600" cy="584775"/>
          </a:xfrm>
          <a:prstGeom prst="rect">
            <a:avLst/>
          </a:prstGeom>
          <a:noFill/>
        </p:spPr>
        <p:txBody>
          <a:bodyPr wrap="square" rtlCol="0">
            <a:spAutoFit/>
          </a:bodyPr>
          <a:lstStyle/>
          <a:p>
            <a:r>
              <a:rPr lang="en-US" sz="3200" dirty="0">
                <a:solidFill>
                  <a:srgbClr val="FF0000"/>
                </a:solidFill>
              </a:rPr>
              <a:t>W</a:t>
            </a:r>
            <a:r>
              <a:rPr lang="en-US" sz="3200" dirty="0" smtClean="0">
                <a:solidFill>
                  <a:srgbClr val="FF0000"/>
                </a:solidFill>
              </a:rPr>
              <a:t>e need to design the tweet graph. </a:t>
            </a:r>
            <a:endParaRPr lang="en-US" sz="3200" dirty="0">
              <a:solidFill>
                <a:srgbClr val="FF0000"/>
              </a:solidFill>
            </a:endParaRPr>
          </a:p>
        </p:txBody>
      </p:sp>
      <p:sp>
        <p:nvSpPr>
          <p:cNvPr id="5" name="Rectangle 4"/>
          <p:cNvSpPr/>
          <p:nvPr/>
        </p:nvSpPr>
        <p:spPr>
          <a:xfrm>
            <a:off x="1524001" y="2623066"/>
            <a:ext cx="2667000" cy="42493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p:cNvSpPr txBox="1"/>
          <p:nvPr/>
        </p:nvSpPr>
        <p:spPr>
          <a:xfrm>
            <a:off x="4597215" y="3517392"/>
            <a:ext cx="3352800" cy="369332"/>
          </a:xfrm>
          <a:prstGeom prst="rect">
            <a:avLst/>
          </a:prstGeom>
          <a:noFill/>
        </p:spPr>
        <p:txBody>
          <a:bodyPr wrap="square" rtlCol="0">
            <a:spAutoFit/>
          </a:bodyPr>
          <a:lstStyle/>
          <a:p>
            <a:r>
              <a:rPr lang="en-US" dirty="0" smtClean="0">
                <a:solidFill>
                  <a:srgbClr val="FF0000"/>
                </a:solidFill>
              </a:rPr>
              <a:t>Q2: How to derive </a:t>
            </a:r>
            <a:r>
              <a:rPr lang="el-GR" dirty="0" smtClean="0">
                <a:solidFill>
                  <a:srgbClr val="FF0000"/>
                </a:solidFill>
              </a:rPr>
              <a:t>φ</a:t>
            </a:r>
            <a:r>
              <a:rPr lang="en-US" dirty="0" smtClean="0">
                <a:solidFill>
                  <a:srgbClr val="FF0000"/>
                </a:solidFill>
              </a:rPr>
              <a:t> and C?</a:t>
            </a:r>
            <a:endParaRPr lang="en-US" dirty="0">
              <a:solidFill>
                <a:srgbClr val="FF0000"/>
              </a:solidFill>
            </a:endParaRPr>
          </a:p>
        </p:txBody>
      </p:sp>
      <p:sp>
        <p:nvSpPr>
          <p:cNvPr id="6" name="Rectangle 5"/>
          <p:cNvSpPr/>
          <p:nvPr/>
        </p:nvSpPr>
        <p:spPr>
          <a:xfrm>
            <a:off x="5257800" y="2835533"/>
            <a:ext cx="838200" cy="66966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8E48496-6061-4952-8C25-B8E1BA644B92}" type="slidenum">
              <a:rPr lang="en-US" smtClean="0"/>
              <a:t>29</a:t>
            </a:fld>
            <a:endParaRPr lang="en-US" dirty="0"/>
          </a:p>
        </p:txBody>
      </p:sp>
    </p:spTree>
    <p:extLst>
      <p:ext uri="{BB962C8B-B14F-4D97-AF65-F5344CB8AC3E}">
        <p14:creationId xmlns:p14="http://schemas.microsoft.com/office/powerpoint/2010/main" val="372019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animBg="1"/>
      <p:bldP spid="7"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Social </a:t>
            </a:r>
            <a:r>
              <a:rPr lang="en-US" sz="3200" dirty="0"/>
              <a:t>media </a:t>
            </a:r>
            <a:r>
              <a:rPr lang="en-US" sz="3200" dirty="0" smtClean="0"/>
              <a:t>services have emerged and become a </a:t>
            </a:r>
            <a:r>
              <a:rPr lang="en-US" sz="3200" u="sng" dirty="0" smtClean="0"/>
              <a:t>popular</a:t>
            </a:r>
            <a:r>
              <a:rPr lang="en-US" sz="3200" dirty="0" smtClean="0"/>
              <a:t> information channel</a:t>
            </a:r>
            <a:endParaRPr lang="en-US" sz="3200" dirty="0"/>
          </a:p>
        </p:txBody>
      </p:sp>
      <p:pic>
        <p:nvPicPr>
          <p:cNvPr id="2052" name="Picture 4" descr="https://encrypted-tbn2.gstatic.com/images?q=tbn:ANd9GcTLvPxIbV5lvSZqcyRj1FM4cN8WQ7Z7s_rMupbsQiA-53rgdUH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39" y="3657600"/>
            <a:ext cx="2981246" cy="9915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encrypted-tbn1.gstatic.com/images?q=tbn:ANd9GcQyo6fze0K7e29WnZv3LIXWYNAlKa_Q_6ZmrsH8fETWrRC2rpIK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862729"/>
            <a:ext cx="2829693" cy="7153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encrypted-tbn3.gstatic.com/images?q=tbn:ANd9GcQWVoym_wLlsVb290k_sRpbHvHN4u5_Ke_DoQ6Umh64AQuCxrh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871" y="5600930"/>
            <a:ext cx="3243265" cy="8962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encrypted-tbn0.gstatic.com/images?q=tbn:ANd9GcT4J8oO0gyBEv8kfS15mZHWVsH6we8Y7ml_vCeujwf4vGYpkj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417" y="4862579"/>
            <a:ext cx="3113907" cy="87601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encrypted-tbn2.gstatic.com/images?q=tbn:ANd9GcQiz0Qpr8EnJYbEZL4CY9OGvYR59cb9phrWGYv8ftfxWd7Hg06bj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939" y="3733800"/>
            <a:ext cx="1876736" cy="127596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encrypted-tbn3.gstatic.com/images?q=tbn:ANd9GcT2b8GMM4n2fhAUIuuohSs1j4dyxRbmrLQkN5itJouWb1kkMER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3496229"/>
            <a:ext cx="1824467" cy="198569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encrypted-tbn3.gstatic.com/images?q=tbn:ANd9GcTiIw3bV1AAekn09dk1OesSKhjupuDhiwAFHytvCaIzK0gjXaLHr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87" y="1785609"/>
            <a:ext cx="2962275" cy="117444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98504" y="1785610"/>
            <a:ext cx="4572000" cy="523220"/>
          </a:xfrm>
          <a:prstGeom prst="rect">
            <a:avLst/>
          </a:prstGeom>
        </p:spPr>
        <p:txBody>
          <a:bodyPr wrap="square">
            <a:spAutoFit/>
          </a:bodyPr>
          <a:lstStyle/>
          <a:p>
            <a:r>
              <a:rPr lang="en-US" sz="2800" dirty="0" smtClean="0">
                <a:solidFill>
                  <a:srgbClr val="FF0000"/>
                </a:solidFill>
              </a:rPr>
              <a:t>500 </a:t>
            </a:r>
            <a:r>
              <a:rPr lang="en-US" sz="2800" dirty="0">
                <a:solidFill>
                  <a:srgbClr val="FF0000"/>
                </a:solidFill>
              </a:rPr>
              <a:t>million </a:t>
            </a:r>
            <a:r>
              <a:rPr lang="en-US" sz="2800" dirty="0"/>
              <a:t>registered users </a:t>
            </a:r>
          </a:p>
        </p:txBody>
      </p:sp>
      <p:sp>
        <p:nvSpPr>
          <p:cNvPr id="11" name="Rectangle 10"/>
          <p:cNvSpPr/>
          <p:nvPr/>
        </p:nvSpPr>
        <p:spPr>
          <a:xfrm>
            <a:off x="4598504" y="2436837"/>
            <a:ext cx="4572000" cy="523220"/>
          </a:xfrm>
          <a:prstGeom prst="rect">
            <a:avLst/>
          </a:prstGeom>
        </p:spPr>
        <p:txBody>
          <a:bodyPr>
            <a:spAutoFit/>
          </a:bodyPr>
          <a:lstStyle/>
          <a:p>
            <a:r>
              <a:rPr lang="en-US" sz="2800" dirty="0" smtClean="0">
                <a:solidFill>
                  <a:srgbClr val="FF0000"/>
                </a:solidFill>
              </a:rPr>
              <a:t>340 </a:t>
            </a:r>
            <a:r>
              <a:rPr lang="en-US" sz="2800" dirty="0">
                <a:solidFill>
                  <a:srgbClr val="FF0000"/>
                </a:solidFill>
              </a:rPr>
              <a:t>million</a:t>
            </a:r>
            <a:r>
              <a:rPr lang="en-US" sz="2800" dirty="0"/>
              <a:t> tweets </a:t>
            </a:r>
            <a:r>
              <a:rPr lang="en-US" sz="2800" dirty="0" smtClean="0"/>
              <a:t>everyday</a:t>
            </a:r>
          </a:p>
        </p:txBody>
      </p:sp>
      <p:sp>
        <p:nvSpPr>
          <p:cNvPr id="3" name="TextBox 2"/>
          <p:cNvSpPr txBox="1"/>
          <p:nvPr/>
        </p:nvSpPr>
        <p:spPr>
          <a:xfrm>
            <a:off x="529469" y="2849898"/>
            <a:ext cx="5495142" cy="646331"/>
          </a:xfrm>
          <a:prstGeom prst="rect">
            <a:avLst/>
          </a:prstGeom>
          <a:noFill/>
        </p:spPr>
        <p:txBody>
          <a:bodyPr wrap="square" rtlCol="0">
            <a:spAutoFit/>
          </a:bodyPr>
          <a:lstStyle/>
          <a:p>
            <a:r>
              <a:rPr lang="en-US" dirty="0" smtClean="0">
                <a:solidFill>
                  <a:schemeClr val="accent6">
                    <a:lumMod val="75000"/>
                  </a:schemeClr>
                </a:solidFill>
              </a:rPr>
              <a:t>We will focus on Twitter in today’s talk. </a:t>
            </a:r>
          </a:p>
          <a:p>
            <a:r>
              <a:rPr lang="en-US" dirty="0" smtClean="0">
                <a:solidFill>
                  <a:schemeClr val="accent6">
                    <a:lumMod val="75000"/>
                  </a:schemeClr>
                </a:solidFill>
              </a:rPr>
              <a:t>Other media will have similar applications as Twitter</a:t>
            </a:r>
            <a:endParaRPr lang="en-US" dirty="0">
              <a:solidFill>
                <a:schemeClr val="accent6">
                  <a:lumMod val="75000"/>
                </a:schemeClr>
              </a:solidFill>
            </a:endParaRPr>
          </a:p>
        </p:txBody>
      </p:sp>
      <p:sp>
        <p:nvSpPr>
          <p:cNvPr id="4" name="Slide Number Placeholder 3"/>
          <p:cNvSpPr>
            <a:spLocks noGrp="1"/>
          </p:cNvSpPr>
          <p:nvPr>
            <p:ph type="sldNum" sz="quarter" idx="12"/>
          </p:nvPr>
        </p:nvSpPr>
        <p:spPr/>
        <p:txBody>
          <a:bodyPr/>
          <a:lstStyle/>
          <a:p>
            <a:fld id="{18E48496-6061-4952-8C25-B8E1BA644B92}" type="slidenum">
              <a:rPr lang="en-US" smtClean="0"/>
              <a:t>3</a:t>
            </a:fld>
            <a:endParaRPr lang="en-US" dirty="0"/>
          </a:p>
        </p:txBody>
      </p:sp>
    </p:spTree>
    <p:extLst>
      <p:ext uri="{BB962C8B-B14F-4D97-AF65-F5344CB8AC3E}">
        <p14:creationId xmlns:p14="http://schemas.microsoft.com/office/powerpoint/2010/main" val="424110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362"/>
                                        </p:tgtEl>
                                        <p:attrNameLst>
                                          <p:attrName>r</p:attrName>
                                        </p:attrNameLst>
                                      </p:cBhvr>
                                    </p:animRot>
                                    <p:animRot by="-240000">
                                      <p:cBhvr>
                                        <p:cTn id="7" dur="200" fill="hold">
                                          <p:stCondLst>
                                            <p:cond delay="200"/>
                                          </p:stCondLst>
                                        </p:cTn>
                                        <p:tgtEl>
                                          <p:spTgt spid="15362"/>
                                        </p:tgtEl>
                                        <p:attrNameLst>
                                          <p:attrName>r</p:attrName>
                                        </p:attrNameLst>
                                      </p:cBhvr>
                                    </p:animRot>
                                    <p:animRot by="240000">
                                      <p:cBhvr>
                                        <p:cTn id="8" dur="200" fill="hold">
                                          <p:stCondLst>
                                            <p:cond delay="400"/>
                                          </p:stCondLst>
                                        </p:cTn>
                                        <p:tgtEl>
                                          <p:spTgt spid="15362"/>
                                        </p:tgtEl>
                                        <p:attrNameLst>
                                          <p:attrName>r</p:attrName>
                                        </p:attrNameLst>
                                      </p:cBhvr>
                                    </p:animRot>
                                    <p:animRot by="-240000">
                                      <p:cBhvr>
                                        <p:cTn id="9" dur="200" fill="hold">
                                          <p:stCondLst>
                                            <p:cond delay="600"/>
                                          </p:stCondLst>
                                        </p:cTn>
                                        <p:tgtEl>
                                          <p:spTgt spid="15362"/>
                                        </p:tgtEl>
                                        <p:attrNameLst>
                                          <p:attrName>r</p:attrName>
                                        </p:attrNameLst>
                                      </p:cBhvr>
                                    </p:animRot>
                                    <p:animRot by="120000">
                                      <p:cBhvr>
                                        <p:cTn id="10" dur="200" fill="hold">
                                          <p:stCondLst>
                                            <p:cond delay="800"/>
                                          </p:stCondLst>
                                        </p:cTn>
                                        <p:tgtEl>
                                          <p:spTgt spid="15362"/>
                                        </p:tgtEl>
                                        <p:attrNameLst>
                                          <p:attrName>r</p:attrName>
                                        </p:attrNameLst>
                                      </p:cBhvr>
                                    </p:animRo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tweet graph should be </a:t>
            </a:r>
            <a:r>
              <a:rPr lang="en-US" sz="3200" u="sng" dirty="0" smtClean="0"/>
              <a:t>operable</a:t>
            </a:r>
            <a:r>
              <a:rPr lang="en-US" sz="3200" dirty="0" smtClean="0"/>
              <a:t> and </a:t>
            </a:r>
            <a:r>
              <a:rPr lang="en-US" sz="3200" u="sng" dirty="0" smtClean="0"/>
              <a:t>ergodic</a:t>
            </a:r>
            <a:endParaRPr lang="en-US" sz="3200" u="sng" dirty="0"/>
          </a:p>
        </p:txBody>
      </p:sp>
      <p:sp>
        <p:nvSpPr>
          <p:cNvPr id="3" name="Content Placeholder 2"/>
          <p:cNvSpPr>
            <a:spLocks noGrp="1"/>
          </p:cNvSpPr>
          <p:nvPr>
            <p:ph idx="1"/>
          </p:nvPr>
        </p:nvSpPr>
        <p:spPr/>
        <p:txBody>
          <a:bodyPr/>
          <a:lstStyle/>
          <a:p>
            <a:r>
              <a:rPr lang="en-US" dirty="0" smtClean="0"/>
              <a:t>Operable: </a:t>
            </a:r>
          </a:p>
          <a:p>
            <a:pPr lvl="1"/>
            <a:r>
              <a:rPr lang="en-US" dirty="0" smtClean="0"/>
              <a:t>The random walk on the graph can be </a:t>
            </a:r>
            <a:r>
              <a:rPr lang="en-US" u="sng" dirty="0" smtClean="0"/>
              <a:t>implemented</a:t>
            </a:r>
            <a:r>
              <a:rPr lang="en-US" dirty="0" smtClean="0"/>
              <a:t> by the available APIs.</a:t>
            </a:r>
          </a:p>
          <a:p>
            <a:r>
              <a:rPr lang="en-US" dirty="0" smtClean="0"/>
              <a:t>Ergodic</a:t>
            </a:r>
            <a:r>
              <a:rPr lang="en-US" dirty="0"/>
              <a:t>:  </a:t>
            </a:r>
            <a:endParaRPr lang="en-US" dirty="0" smtClean="0"/>
          </a:p>
          <a:p>
            <a:pPr lvl="1"/>
            <a:r>
              <a:rPr lang="en-US" dirty="0" smtClean="0"/>
              <a:t>The random walk on the graph </a:t>
            </a:r>
            <a:r>
              <a:rPr lang="en-US" u="sng" dirty="0" smtClean="0"/>
              <a:t>converges</a:t>
            </a:r>
            <a:r>
              <a:rPr lang="en-US" dirty="0" smtClean="0"/>
              <a:t> to a known distribution. </a:t>
            </a:r>
          </a:p>
        </p:txBody>
      </p:sp>
      <p:sp>
        <p:nvSpPr>
          <p:cNvPr id="4" name="Slide Number Placeholder 3"/>
          <p:cNvSpPr>
            <a:spLocks noGrp="1"/>
          </p:cNvSpPr>
          <p:nvPr>
            <p:ph type="sldNum" sz="quarter" idx="12"/>
          </p:nvPr>
        </p:nvSpPr>
        <p:spPr/>
        <p:txBody>
          <a:bodyPr/>
          <a:lstStyle/>
          <a:p>
            <a:fld id="{18E48496-6061-4952-8C25-B8E1BA644B92}" type="slidenum">
              <a:rPr lang="en-US" smtClean="0"/>
              <a:t>30</a:t>
            </a:fld>
            <a:endParaRPr lang="en-US" dirty="0"/>
          </a:p>
        </p:txBody>
      </p:sp>
    </p:spTree>
    <p:extLst>
      <p:ext uri="{BB962C8B-B14F-4D97-AF65-F5344CB8AC3E}">
        <p14:creationId xmlns:p14="http://schemas.microsoft.com/office/powerpoint/2010/main" val="41338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Operable: how to design Twitter graph to enable random walk with the </a:t>
            </a:r>
            <a:r>
              <a:rPr lang="en-US" sz="3200" i="1" dirty="0" smtClean="0"/>
              <a:t>filter </a:t>
            </a:r>
            <a:r>
              <a:rPr lang="en-US" sz="3200" dirty="0" smtClean="0"/>
              <a:t>API</a:t>
            </a:r>
            <a:endParaRPr lang="en-US" sz="3200" dirty="0"/>
          </a:p>
        </p:txBody>
      </p:sp>
      <p:sp>
        <p:nvSpPr>
          <p:cNvPr id="3" name="Content Placeholder 2"/>
          <p:cNvSpPr>
            <a:spLocks noGrp="1"/>
          </p:cNvSpPr>
          <p:nvPr>
            <p:ph idx="1"/>
          </p:nvPr>
        </p:nvSpPr>
        <p:spPr/>
        <p:txBody>
          <a:bodyPr/>
          <a:lstStyle/>
          <a:p>
            <a:r>
              <a:rPr lang="en-US" dirty="0" smtClean="0">
                <a:solidFill>
                  <a:srgbClr val="00B050"/>
                </a:solidFill>
              </a:rPr>
              <a:t>Filter API --&gt;Connect two tweets by </a:t>
            </a:r>
            <a:r>
              <a:rPr lang="en-US" dirty="0" smtClean="0">
                <a:solidFill>
                  <a:srgbClr val="00B050"/>
                </a:solidFill>
              </a:rPr>
              <a:t>keywords</a:t>
            </a:r>
            <a:r>
              <a:rPr lang="en-US" dirty="0" smtClean="0">
                <a:solidFill>
                  <a:srgbClr val="00B050"/>
                </a:solidFill>
              </a:rPr>
              <a:t>.</a:t>
            </a:r>
            <a:endParaRPr lang="en-US" dirty="0">
              <a:solidFill>
                <a:srgbClr val="00B050"/>
              </a:solidFill>
            </a:endParaRPr>
          </a:p>
        </p:txBody>
      </p:sp>
      <p:sp>
        <p:nvSpPr>
          <p:cNvPr id="5" name="Oval 4"/>
          <p:cNvSpPr/>
          <p:nvPr/>
        </p:nvSpPr>
        <p:spPr>
          <a:xfrm>
            <a:off x="1870364" y="3408218"/>
            <a:ext cx="644236" cy="609600"/>
          </a:xfrm>
          <a:prstGeom prst="ellipse">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i="1" dirty="0" err="1"/>
              <a:t>t</a:t>
            </a:r>
            <a:r>
              <a:rPr lang="en-US" sz="2400" b="1" i="1" baseline="-25000" dirty="0" err="1"/>
              <a:t>i</a:t>
            </a:r>
            <a:endParaRPr lang="en-US" sz="2400" b="1" i="1" baseline="-25000" dirty="0"/>
          </a:p>
        </p:txBody>
      </p:sp>
      <mc:AlternateContent xmlns:mc="http://schemas.openxmlformats.org/markup-compatibility/2006" xmlns:a14="http://schemas.microsoft.com/office/drawing/2010/main">
        <mc:Choice Requires="a14">
          <p:sp>
            <p:nvSpPr>
              <p:cNvPr id="15" name="TextBox 14"/>
              <p:cNvSpPr txBox="1"/>
              <p:nvPr/>
            </p:nvSpPr>
            <p:spPr>
              <a:xfrm>
                <a:off x="1857901" y="5113592"/>
                <a:ext cx="5249574" cy="828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𝑗</m:t>
                              </m:r>
                            </m:sub>
                          </m:sSub>
                        </m:e>
                      </m:d>
                      <m:r>
                        <a:rPr lang="en-US" b="0" i="1" smtClean="0">
                          <a:latin typeface="Cambria Math"/>
                        </a:rPr>
                        <m:t>=</m:t>
                      </m:r>
                      <m:nary>
                        <m:naryPr>
                          <m:chr m:val="∑"/>
                          <m:supHide m:val="on"/>
                          <m:ctrlPr>
                            <a:rPr lang="en-US" b="0" i="1" smtClean="0">
                              <a:latin typeface="Cambria Math"/>
                            </a:rPr>
                          </m:ctrlPr>
                        </m:naryPr>
                        <m:sub>
                          <m:r>
                            <m:rPr>
                              <m:brk m:alnAt="7"/>
                            </m:rPr>
                            <a:rPr lang="en-US" b="0" i="1" smtClean="0">
                              <a:latin typeface="Cambria Math"/>
                            </a:rPr>
                            <m:t>𝑘</m:t>
                          </m:r>
                          <m:r>
                            <a:rPr lang="en-US" b="0" i="1" smtClean="0">
                              <a:latin typeface="Cambria Math"/>
                              <a:ea typeface="Cambria Math"/>
                            </a:rPr>
                            <m:t>∈</m:t>
                          </m:r>
                          <m:r>
                            <a:rPr lang="en-US" b="0" i="1" smtClean="0">
                              <a:latin typeface="Cambria Math"/>
                              <a:ea typeface="Cambria Math"/>
                            </a:rPr>
                            <m:t>𝑀</m:t>
                          </m:r>
                          <m:r>
                            <a:rPr lang="en-US" b="0" i="1" smtClean="0">
                              <a:latin typeface="Cambria Math"/>
                              <a:ea typeface="Cambria Math"/>
                            </a:rPr>
                            <m:t>(</m:t>
                          </m:r>
                          <m:sSub>
                            <m:sSubPr>
                              <m:ctrlPr>
                                <a:rPr lang="en-US" b="0" i="1" smtClean="0">
                                  <a:latin typeface="Cambria Math"/>
                                  <a:ea typeface="Cambria Math"/>
                                </a:rPr>
                              </m:ctrlPr>
                            </m:sSubPr>
                            <m:e>
                              <m:r>
                                <m:rPr>
                                  <m:brk m:alnAt="7"/>
                                </m:rPr>
                                <a:rPr lang="en-US" b="0" i="1" smtClean="0">
                                  <a:latin typeface="Cambria Math"/>
                                  <a:ea typeface="Cambria Math"/>
                                </a:rPr>
                                <m:t>𝑡</m:t>
                              </m:r>
                            </m:e>
                            <m:sub>
                              <m:r>
                                <m:rPr>
                                  <m:brk m:alnAt="7"/>
                                </m:rPr>
                                <a:rPr lang="en-US" b="0" i="1" smtClean="0">
                                  <a:latin typeface="Cambria Math"/>
                                  <a:ea typeface="Cambria Math"/>
                                </a:rPr>
                                <m:t>𝑖</m:t>
                              </m:r>
                            </m:sub>
                          </m:sSub>
                          <m:r>
                            <m:rPr>
                              <m:brk m:alnAt="7"/>
                            </m:rPr>
                            <a:rPr lang="en-US" b="0" i="1" smtClean="0">
                              <a:latin typeface="Cambria Math"/>
                              <a:ea typeface="Cambria Math"/>
                            </a:rPr>
                            <m:t>)</m:t>
                          </m:r>
                          <m:r>
                            <a:rPr lang="en-US" b="0" i="1" smtClean="0">
                              <a:latin typeface="Cambria Math"/>
                              <a:ea typeface="Cambria Math"/>
                            </a:rPr>
                            <m:t>∩</m:t>
                          </m:r>
                          <m:r>
                            <a:rPr lang="en-US" b="0" i="1" smtClean="0">
                              <a:latin typeface="Cambria Math"/>
                              <a:ea typeface="Cambria Math"/>
                            </a:rPr>
                            <m:t>𝑀</m:t>
                          </m:r>
                          <m:r>
                            <a:rPr lang="en-US" b="0" i="1" smtClean="0">
                              <a:latin typeface="Cambria Math"/>
                              <a:ea typeface="Cambria Math"/>
                            </a:rPr>
                            <m:t>(</m:t>
                          </m:r>
                          <m:sSub>
                            <m:sSubPr>
                              <m:ctrlPr>
                                <a:rPr lang="en-US" b="0" i="1" smtClean="0">
                                  <a:latin typeface="Cambria Math"/>
                                  <a:ea typeface="Cambria Math"/>
                                </a:rPr>
                              </m:ctrlPr>
                            </m:sSubPr>
                            <m:e>
                              <m:r>
                                <m:rPr>
                                  <m:brk m:alnAt="7"/>
                                </m:rPr>
                                <a:rPr lang="en-US" b="0" i="1" smtClean="0">
                                  <a:latin typeface="Cambria Math"/>
                                  <a:ea typeface="Cambria Math"/>
                                </a:rPr>
                                <m:t>𝑡</m:t>
                              </m:r>
                            </m:e>
                            <m:sub>
                              <m:r>
                                <m:rPr>
                                  <m:brk m:alnAt="7"/>
                                </m:rPr>
                                <a:rPr lang="en-US" b="0" i="1" smtClean="0">
                                  <a:latin typeface="Cambria Math"/>
                                  <a:ea typeface="Cambria Math"/>
                                </a:rPr>
                                <m:t>𝑗</m:t>
                              </m:r>
                            </m:sub>
                          </m:sSub>
                          <m:r>
                            <m:rPr>
                              <m:brk m:alnAt="7"/>
                            </m:rPr>
                            <a:rPr lang="en-US" b="0" i="1" smtClean="0">
                              <a:latin typeface="Cambria Math"/>
                              <a:ea typeface="Cambria Math"/>
                            </a:rPr>
                            <m:t>)</m:t>
                          </m:r>
                        </m:sub>
                        <m:sup/>
                        <m:e>
                          <m:f>
                            <m:fPr>
                              <m:ctrlPr>
                                <a:rPr lang="en-US" i="1">
                                  <a:latin typeface="Cambria Math"/>
                                </a:rPr>
                              </m:ctrlPr>
                            </m:fPr>
                            <m:num>
                              <m:r>
                                <a:rPr lang="en-US" i="1">
                                  <a:latin typeface="Cambria Math"/>
                                </a:rPr>
                                <m:t>1</m:t>
                              </m:r>
                            </m:num>
                            <m:den>
                              <m:r>
                                <a:rPr lang="en-US" i="1">
                                  <a:latin typeface="Cambria Math"/>
                                </a:rPr>
                                <m:t>𝑀</m:t>
                              </m:r>
                              <m:d>
                                <m:dPr>
                                  <m:ctrlPr>
                                    <a:rPr lang="en-US" i="1">
                                      <a:latin typeface="Cambria Math"/>
                                    </a:rPr>
                                  </m:ctrlPr>
                                </m:dPr>
                                <m:e>
                                  <m:sSub>
                                    <m:sSubPr>
                                      <m:ctrlPr>
                                        <a:rPr lang="en-US" i="1">
                                          <a:latin typeface="Cambria Math"/>
                                        </a:rPr>
                                      </m:ctrlPr>
                                    </m:sSubPr>
                                    <m:e>
                                      <m:r>
                                        <a:rPr lang="en-US" i="1">
                                          <a:latin typeface="Cambria Math"/>
                                        </a:rPr>
                                        <m:t>𝑡</m:t>
                                      </m:r>
                                    </m:e>
                                    <m:sub>
                                      <m:r>
                                        <a:rPr lang="en-US" i="1">
                                          <a:latin typeface="Cambria Math"/>
                                        </a:rPr>
                                        <m:t>𝑖</m:t>
                                      </m:r>
                                    </m:sub>
                                  </m:sSub>
                                </m:e>
                              </m:d>
                            </m:den>
                          </m:f>
                          <m:r>
                            <a:rPr lang="en-US" i="1">
                              <a:latin typeface="Cambria Math"/>
                            </a:rPr>
                            <m:t>∗ </m:t>
                          </m:r>
                          <m:f>
                            <m:fPr>
                              <m:ctrlPr>
                                <a:rPr lang="en-US" i="1">
                                  <a:latin typeface="Cambria Math"/>
                                </a:rPr>
                              </m:ctrlPr>
                            </m:fPr>
                            <m:num>
                              <m:r>
                                <a:rPr lang="en-US" i="1">
                                  <a:latin typeface="Cambria Math"/>
                                </a:rPr>
                                <m:t>1</m:t>
                              </m:r>
                            </m:num>
                            <m:den>
                              <m:r>
                                <a:rPr lang="en-US" i="1">
                                  <a:latin typeface="Cambria Math"/>
                                </a:rPr>
                                <m:t>𝑉</m:t>
                              </m:r>
                              <m:r>
                                <a:rPr lang="en-US" i="1">
                                  <a:latin typeface="Cambria Math"/>
                                </a:rPr>
                                <m:t>(</m:t>
                              </m:r>
                              <m:r>
                                <a:rPr lang="en-US" i="1">
                                  <a:latin typeface="Cambria Math"/>
                                </a:rPr>
                                <m:t>𝑘</m:t>
                              </m:r>
                              <m:r>
                                <a:rPr lang="en-US" i="1">
                                  <a:latin typeface="Cambria Math"/>
                                </a:rPr>
                                <m:t>)</m:t>
                              </m:r>
                            </m:den>
                          </m:f>
                        </m:e>
                      </m:nary>
                    </m:oMath>
                  </m:oMathPara>
                </a14:m>
                <a:endParaRPr lang="en-US" dirty="0" smtClean="0"/>
              </a:p>
            </p:txBody>
          </p:sp>
        </mc:Choice>
        <mc:Fallback xmlns="">
          <p:sp>
            <p:nvSpPr>
              <p:cNvPr id="15" name="TextBox 14"/>
              <p:cNvSpPr txBox="1">
                <a:spLocks noRot="1" noChangeAspect="1" noMove="1" noResize="1" noEditPoints="1" noAdjustHandles="1" noChangeArrowheads="1" noChangeShapeType="1" noTextEdit="1"/>
              </p:cNvSpPr>
              <p:nvPr/>
            </p:nvSpPr>
            <p:spPr>
              <a:xfrm>
                <a:off x="1857901" y="5113592"/>
                <a:ext cx="5249574" cy="82856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3005299" y="6096001"/>
                <a:ext cx="2740704" cy="520655"/>
              </a:xfrm>
              <a:prstGeom prst="rect">
                <a:avLst/>
              </a:prstGeom>
            </p:spPr>
            <p:txBody>
              <a:bodyPr wrap="square">
                <a:spAutoFit/>
              </a:bodyPr>
              <a:lstStyle/>
              <a:p>
                <a:r>
                  <a:rPr lang="en-US" dirty="0" smtClean="0"/>
                  <a:t> </a:t>
                </a:r>
                <a14:m>
                  <m:oMath xmlns:m="http://schemas.openxmlformats.org/officeDocument/2006/math">
                    <m:sSub>
                      <m:sSubPr>
                        <m:ctrlPr>
                          <a:rPr lang="en-US" b="0" i="1" smtClean="0">
                            <a:latin typeface="Cambria Math"/>
                          </a:rPr>
                        </m:ctrlPr>
                      </m:sSubPr>
                      <m:e>
                        <m:r>
                          <a:rPr lang="en-US" b="0" i="1" smtClean="0">
                            <a:latin typeface="Cambria Math"/>
                          </a:rPr>
                          <m:t>𝑒</m:t>
                        </m:r>
                      </m:e>
                      <m:sub>
                        <m:r>
                          <a:rPr lang="en-US" b="0" i="1" smtClean="0">
                            <a:latin typeface="Cambria Math"/>
                          </a:rPr>
                          <m:t>𝑖𝑗</m:t>
                        </m:r>
                      </m:sub>
                    </m:sSub>
                    <m:r>
                      <a:rPr lang="en-US" i="1">
                        <a:latin typeface="Cambria Math"/>
                      </a:rPr>
                      <m:t>=</m:t>
                    </m:r>
                    <m:nary>
                      <m:naryPr>
                        <m:chr m:val="∑"/>
                        <m:supHide m:val="on"/>
                        <m:ctrlPr>
                          <a:rPr lang="en-US" i="1">
                            <a:latin typeface="Cambria Math"/>
                          </a:rPr>
                        </m:ctrlPr>
                      </m:naryPr>
                      <m:sub>
                        <m:r>
                          <m:rPr>
                            <m:brk m:alnAt="7"/>
                          </m:rPr>
                          <a:rPr lang="en-US" i="1">
                            <a:latin typeface="Cambria Math"/>
                          </a:rPr>
                          <m:t>𝑘</m:t>
                        </m:r>
                        <m:r>
                          <a:rPr lang="en-US" i="1">
                            <a:latin typeface="Cambria Math"/>
                            <a:ea typeface="Cambria Math"/>
                          </a:rPr>
                          <m:t>∈</m:t>
                        </m:r>
                        <m:r>
                          <a:rPr lang="en-US" i="1">
                            <a:latin typeface="Cambria Math"/>
                            <a:ea typeface="Cambria Math"/>
                          </a:rPr>
                          <m:t>𝑀</m:t>
                        </m:r>
                        <m:r>
                          <a:rPr lang="en-US" i="1">
                            <a:latin typeface="Cambria Math"/>
                            <a:ea typeface="Cambria Math"/>
                          </a:rPr>
                          <m:t>(</m:t>
                        </m:r>
                        <m:sSub>
                          <m:sSubPr>
                            <m:ctrlPr>
                              <a:rPr lang="en-US" i="1">
                                <a:latin typeface="Cambria Math"/>
                                <a:ea typeface="Cambria Math"/>
                              </a:rPr>
                            </m:ctrlPr>
                          </m:sSubPr>
                          <m:e>
                            <m:r>
                              <m:rPr>
                                <m:brk m:alnAt="7"/>
                              </m:rPr>
                              <a:rPr lang="en-US" i="1">
                                <a:latin typeface="Cambria Math"/>
                                <a:ea typeface="Cambria Math"/>
                              </a:rPr>
                              <m:t>𝑡</m:t>
                            </m:r>
                          </m:e>
                          <m:sub>
                            <m:r>
                              <m:rPr>
                                <m:brk m:alnAt="7"/>
                              </m:rPr>
                              <a:rPr lang="en-US" i="1">
                                <a:latin typeface="Cambria Math"/>
                                <a:ea typeface="Cambria Math"/>
                              </a:rPr>
                              <m:t>𝑖</m:t>
                            </m:r>
                          </m:sub>
                        </m:sSub>
                        <m:r>
                          <m:rPr>
                            <m:brk m:alnAt="7"/>
                          </m:rPr>
                          <a:rPr lang="en-US" i="1">
                            <a:latin typeface="Cambria Math"/>
                            <a:ea typeface="Cambria Math"/>
                          </a:rPr>
                          <m:t>)</m:t>
                        </m:r>
                        <m:r>
                          <a:rPr lang="en-US" i="1">
                            <a:latin typeface="Cambria Math"/>
                            <a:ea typeface="Cambria Math"/>
                          </a:rPr>
                          <m:t>∩</m:t>
                        </m:r>
                        <m:r>
                          <a:rPr lang="en-US" i="1">
                            <a:latin typeface="Cambria Math"/>
                            <a:ea typeface="Cambria Math"/>
                          </a:rPr>
                          <m:t>𝑀</m:t>
                        </m:r>
                        <m:r>
                          <a:rPr lang="en-US" i="1">
                            <a:latin typeface="Cambria Math"/>
                            <a:ea typeface="Cambria Math"/>
                          </a:rPr>
                          <m:t>(</m:t>
                        </m:r>
                        <m:sSub>
                          <m:sSubPr>
                            <m:ctrlPr>
                              <a:rPr lang="en-US" i="1">
                                <a:latin typeface="Cambria Math"/>
                                <a:ea typeface="Cambria Math"/>
                              </a:rPr>
                            </m:ctrlPr>
                          </m:sSubPr>
                          <m:e>
                            <m:r>
                              <m:rPr>
                                <m:brk m:alnAt="7"/>
                              </m:rPr>
                              <a:rPr lang="en-US" i="1">
                                <a:latin typeface="Cambria Math"/>
                                <a:ea typeface="Cambria Math"/>
                              </a:rPr>
                              <m:t>𝑡</m:t>
                            </m:r>
                          </m:e>
                          <m:sub>
                            <m:r>
                              <m:rPr>
                                <m:brk m:alnAt="7"/>
                              </m:rPr>
                              <a:rPr lang="en-US" i="1">
                                <a:latin typeface="Cambria Math"/>
                                <a:ea typeface="Cambria Math"/>
                              </a:rPr>
                              <m:t>𝑗</m:t>
                            </m:r>
                          </m:sub>
                        </m:sSub>
                        <m:r>
                          <m:rPr>
                            <m:brk m:alnAt="7"/>
                          </m:rPr>
                          <a:rPr lang="en-US" i="1">
                            <a:latin typeface="Cambria Math"/>
                            <a:ea typeface="Cambria Math"/>
                          </a:rPr>
                          <m:t>)</m:t>
                        </m:r>
                      </m:sub>
                      <m:sup/>
                      <m:e>
                        <m:r>
                          <a:rPr lang="en-US" i="1">
                            <a:latin typeface="Cambria Math"/>
                          </a:rPr>
                          <m:t> </m:t>
                        </m:r>
                        <m:f>
                          <m:fPr>
                            <m:ctrlPr>
                              <a:rPr lang="en-US" i="1">
                                <a:latin typeface="Cambria Math"/>
                              </a:rPr>
                            </m:ctrlPr>
                          </m:fPr>
                          <m:num>
                            <m:r>
                              <a:rPr lang="en-US" i="1">
                                <a:latin typeface="Cambria Math"/>
                              </a:rPr>
                              <m:t>1</m:t>
                            </m:r>
                          </m:num>
                          <m:den>
                            <m:r>
                              <a:rPr lang="en-US" i="1">
                                <a:latin typeface="Cambria Math"/>
                              </a:rPr>
                              <m:t>𝑉</m:t>
                            </m:r>
                            <m:r>
                              <a:rPr lang="en-US" i="1">
                                <a:latin typeface="Cambria Math"/>
                              </a:rPr>
                              <m:t>(</m:t>
                            </m:r>
                            <m:r>
                              <a:rPr lang="en-US" i="1">
                                <a:latin typeface="Cambria Math"/>
                              </a:rPr>
                              <m:t>𝑘</m:t>
                            </m:r>
                            <m:r>
                              <a:rPr lang="en-US" i="1">
                                <a:latin typeface="Cambria Math"/>
                              </a:rPr>
                              <m:t>)</m:t>
                            </m:r>
                          </m:den>
                        </m:f>
                      </m:e>
                    </m:nary>
                  </m:oMath>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3005299" y="6096001"/>
                <a:ext cx="2740704" cy="520655"/>
              </a:xfrm>
              <a:prstGeom prst="rect">
                <a:avLst/>
              </a:prstGeom>
              <a:blipFill rotWithShape="1">
                <a:blip r:embed="rId4"/>
                <a:stretch>
                  <a:fillRect t="-74118" b="-115294"/>
                </a:stretch>
              </a:blipFill>
            </p:spPr>
            <p:txBody>
              <a:bodyPr/>
              <a:lstStyle/>
              <a:p>
                <a:r>
                  <a:rPr lang="en-US">
                    <a:noFill/>
                  </a:rPr>
                  <a:t> </a:t>
                </a:r>
              </a:p>
            </p:txBody>
          </p:sp>
        </mc:Fallback>
      </mc:AlternateContent>
      <p:grpSp>
        <p:nvGrpSpPr>
          <p:cNvPr id="16" name="Group 15"/>
          <p:cNvGrpSpPr/>
          <p:nvPr/>
        </p:nvGrpSpPr>
        <p:grpSpPr>
          <a:xfrm>
            <a:off x="2514600" y="2971801"/>
            <a:ext cx="2264434" cy="741218"/>
            <a:chOff x="2514599" y="3063640"/>
            <a:chExt cx="2611175" cy="701857"/>
          </a:xfrm>
        </p:grpSpPr>
        <p:sp>
          <p:nvSpPr>
            <p:cNvPr id="12" name="Rectangle 11"/>
            <p:cNvSpPr/>
            <p:nvPr/>
          </p:nvSpPr>
          <p:spPr>
            <a:xfrm>
              <a:off x="4359829" y="3063640"/>
              <a:ext cx="765945" cy="457200"/>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i="1" dirty="0" smtClean="0"/>
                <a:t>k</a:t>
              </a:r>
              <a:endParaRPr lang="en-US" sz="2400" b="1" i="1" dirty="0"/>
            </a:p>
          </p:txBody>
        </p:sp>
        <p:cxnSp>
          <p:nvCxnSpPr>
            <p:cNvPr id="10" name="Straight Connector 9"/>
            <p:cNvCxnSpPr>
              <a:stCxn id="5" idx="6"/>
              <a:endCxn id="12" idx="1"/>
            </p:cNvCxnSpPr>
            <p:nvPr/>
          </p:nvCxnSpPr>
          <p:spPr>
            <a:xfrm flipV="1">
              <a:off x="2514599" y="3292240"/>
              <a:ext cx="1845230" cy="473257"/>
            </a:xfrm>
            <a:prstGeom prst="lin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cxnSp>
      </p:grpSp>
      <p:grpSp>
        <p:nvGrpSpPr>
          <p:cNvPr id="20" name="Group 19"/>
          <p:cNvGrpSpPr/>
          <p:nvPr/>
        </p:nvGrpSpPr>
        <p:grpSpPr>
          <a:xfrm>
            <a:off x="4779034" y="2971801"/>
            <a:ext cx="2704919" cy="1472794"/>
            <a:chOff x="4779034" y="2971801"/>
            <a:chExt cx="2704919" cy="1472794"/>
          </a:xfrm>
        </p:grpSpPr>
        <p:sp>
          <p:nvSpPr>
            <p:cNvPr id="9" name="Oval 8"/>
            <p:cNvSpPr/>
            <p:nvPr/>
          </p:nvSpPr>
          <p:spPr>
            <a:xfrm>
              <a:off x="6712973" y="2971801"/>
              <a:ext cx="770980" cy="701831"/>
            </a:xfrm>
            <a:prstGeom prst="ellipse">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i="1" dirty="0" err="1" smtClean="0"/>
                <a:t>t</a:t>
              </a:r>
              <a:r>
                <a:rPr lang="en-US" sz="2400" b="1" i="1" baseline="-25000" dirty="0" err="1" smtClean="0"/>
                <a:t>j</a:t>
              </a:r>
              <a:endParaRPr lang="en-US" sz="2400" b="1" i="1" baseline="-25000" dirty="0"/>
            </a:p>
          </p:txBody>
        </p:sp>
        <mc:AlternateContent xmlns:mc="http://schemas.openxmlformats.org/markup-compatibility/2006" xmlns:a14="http://schemas.microsoft.com/office/drawing/2010/main">
          <mc:Choice Requires="a14">
            <p:sp>
              <p:nvSpPr>
                <p:cNvPr id="4" name="Rectangle 3"/>
                <p:cNvSpPr/>
                <p:nvPr/>
              </p:nvSpPr>
              <p:spPr>
                <a:xfrm>
                  <a:off x="6712973" y="3782683"/>
                  <a:ext cx="770980"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 </m:t>
                        </m:r>
                        <m:f>
                          <m:fPr>
                            <m:ctrlPr>
                              <a:rPr lang="en-US" i="1">
                                <a:latin typeface="Cambria Math"/>
                              </a:rPr>
                            </m:ctrlPr>
                          </m:fPr>
                          <m:num>
                            <m:r>
                              <a:rPr lang="en-US" i="1">
                                <a:latin typeface="Cambria Math"/>
                              </a:rPr>
                              <m:t>1</m:t>
                            </m:r>
                          </m:num>
                          <m:den>
                            <m:r>
                              <a:rPr lang="en-US" i="1">
                                <a:latin typeface="Cambria Math"/>
                              </a:rPr>
                              <m:t>𝑉</m:t>
                            </m:r>
                            <m:r>
                              <a:rPr lang="en-US" i="1">
                                <a:latin typeface="Cambria Math"/>
                              </a:rPr>
                              <m:t>(</m:t>
                            </m:r>
                            <m:r>
                              <a:rPr lang="en-US" i="1">
                                <a:latin typeface="Cambria Math"/>
                              </a:rPr>
                              <m:t>𝑘</m:t>
                            </m:r>
                            <m:r>
                              <a:rPr lang="en-US" i="1">
                                <a:latin typeface="Cambria Math"/>
                              </a:rPr>
                              <m:t>)</m:t>
                            </m:r>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712973" y="3782683"/>
                  <a:ext cx="770980" cy="661912"/>
                </a:xfrm>
                <a:prstGeom prst="rect">
                  <a:avLst/>
                </a:prstGeom>
                <a:blipFill rotWithShape="1">
                  <a:blip r:embed="rId6"/>
                  <a:stretch>
                    <a:fillRect/>
                  </a:stretch>
                </a:blipFill>
              </p:spPr>
              <p:txBody>
                <a:bodyPr/>
                <a:lstStyle/>
                <a:p>
                  <a:r>
                    <a:rPr lang="en-US">
                      <a:noFill/>
                    </a:rPr>
                    <a:t> </a:t>
                  </a:r>
                </a:p>
              </p:txBody>
            </p:sp>
          </mc:Fallback>
        </mc:AlternateContent>
        <p:cxnSp>
          <p:nvCxnSpPr>
            <p:cNvPr id="18" name="Straight Connector 17"/>
            <p:cNvCxnSpPr>
              <a:stCxn id="12" idx="3"/>
              <a:endCxn id="9" idx="2"/>
            </p:cNvCxnSpPr>
            <p:nvPr/>
          </p:nvCxnSpPr>
          <p:spPr>
            <a:xfrm>
              <a:off x="4779034" y="3213221"/>
              <a:ext cx="1933939" cy="109496"/>
            </a:xfrm>
            <a:prstGeom prst="lin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cxnSp>
      </p:grpSp>
      <p:grpSp>
        <p:nvGrpSpPr>
          <p:cNvPr id="27" name="Group 26"/>
          <p:cNvGrpSpPr/>
          <p:nvPr/>
        </p:nvGrpSpPr>
        <p:grpSpPr>
          <a:xfrm>
            <a:off x="2514600" y="3322717"/>
            <a:ext cx="4198373" cy="1554083"/>
            <a:chOff x="2514600" y="3322717"/>
            <a:chExt cx="4198373" cy="1554083"/>
          </a:xfrm>
        </p:grpSpPr>
        <p:sp>
          <p:nvSpPr>
            <p:cNvPr id="22" name="Rectangle 21"/>
            <p:cNvSpPr/>
            <p:nvPr/>
          </p:nvSpPr>
          <p:spPr>
            <a:xfrm>
              <a:off x="4114799" y="4548112"/>
              <a:ext cx="664234" cy="328688"/>
            </a:xfrm>
            <a:prstGeom prst="rect">
              <a:avLst/>
            </a:prstGeom>
            <a:solidFill>
              <a:schemeClr val="accent4"/>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i="1" dirty="0"/>
                <a:t>k'</a:t>
              </a:r>
            </a:p>
          </p:txBody>
        </p:sp>
        <p:cxnSp>
          <p:nvCxnSpPr>
            <p:cNvPr id="24" name="Straight Connector 23"/>
            <p:cNvCxnSpPr>
              <a:stCxn id="5" idx="6"/>
              <a:endCxn id="22" idx="1"/>
            </p:cNvCxnSpPr>
            <p:nvPr/>
          </p:nvCxnSpPr>
          <p:spPr>
            <a:xfrm>
              <a:off x="2514600" y="3713018"/>
              <a:ext cx="1600199" cy="999438"/>
            </a:xfrm>
            <a:prstGeom prst="line">
              <a:avLst/>
            </a:prstGeom>
          </p:spPr>
          <p:style>
            <a:lnRef idx="2">
              <a:schemeClr val="accent4">
                <a:shade val="50000"/>
              </a:schemeClr>
            </a:lnRef>
            <a:fillRef idx="1">
              <a:schemeClr val="accent4"/>
            </a:fillRef>
            <a:effectRef idx="0">
              <a:schemeClr val="accent4"/>
            </a:effectRef>
            <a:fontRef idx="minor">
              <a:schemeClr val="lt1"/>
            </a:fontRef>
          </p:style>
        </p:cxnSp>
        <p:cxnSp>
          <p:nvCxnSpPr>
            <p:cNvPr id="26" name="Straight Connector 25"/>
            <p:cNvCxnSpPr>
              <a:stCxn id="22" idx="3"/>
              <a:endCxn id="9" idx="2"/>
            </p:cNvCxnSpPr>
            <p:nvPr/>
          </p:nvCxnSpPr>
          <p:spPr>
            <a:xfrm flipV="1">
              <a:off x="4779033" y="3322717"/>
              <a:ext cx="1933940" cy="1389739"/>
            </a:xfrm>
            <a:prstGeom prst="line">
              <a:avLst/>
            </a:prstGeom>
          </p:spPr>
          <p:style>
            <a:lnRef idx="2">
              <a:schemeClr val="accent4">
                <a:shade val="50000"/>
              </a:schemeClr>
            </a:lnRef>
            <a:fillRef idx="1">
              <a:schemeClr val="accent4"/>
            </a:fillRef>
            <a:effectRef idx="0">
              <a:schemeClr val="accent4"/>
            </a:effectRef>
            <a:fontRef idx="minor">
              <a:schemeClr val="lt1"/>
            </a:fontRef>
          </p:style>
        </p:cxnSp>
      </p:grpSp>
      <p:sp>
        <p:nvSpPr>
          <p:cNvPr id="6" name="Slide Number Placeholder 5"/>
          <p:cNvSpPr>
            <a:spLocks noGrp="1"/>
          </p:cNvSpPr>
          <p:nvPr>
            <p:ph type="sldNum" sz="quarter" idx="12"/>
          </p:nvPr>
        </p:nvSpPr>
        <p:spPr/>
        <p:txBody>
          <a:bodyPr/>
          <a:lstStyle/>
          <a:p>
            <a:fld id="{18E48496-6061-4952-8C25-B8E1BA644B92}" type="slidenum">
              <a:rPr lang="en-US" smtClean="0"/>
              <a:t>31</a:t>
            </a:fld>
            <a:endParaRPr lang="en-US" dirty="0"/>
          </a:p>
        </p:txBody>
      </p:sp>
      <mc:AlternateContent xmlns:mc="http://schemas.openxmlformats.org/markup-compatibility/2006" xmlns:a14="http://schemas.microsoft.com/office/drawing/2010/main">
        <mc:Choice Requires="a14">
          <p:sp>
            <p:nvSpPr>
              <p:cNvPr id="19" name="Rectangle 18"/>
              <p:cNvSpPr/>
              <p:nvPr/>
            </p:nvSpPr>
            <p:spPr>
              <a:xfrm>
                <a:off x="4061427" y="3607290"/>
                <a:ext cx="851452" cy="661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 </m:t>
                      </m:r>
                      <m:f>
                        <m:fPr>
                          <m:ctrlPr>
                            <a:rPr lang="en-US" i="1">
                              <a:latin typeface="Cambria Math"/>
                            </a:rPr>
                          </m:ctrlPr>
                        </m:fPr>
                        <m:num>
                          <m:r>
                            <a:rPr lang="en-US" i="1">
                              <a:latin typeface="Cambria Math"/>
                            </a:rPr>
                            <m:t>1</m:t>
                          </m:r>
                        </m:num>
                        <m:den>
                          <m:r>
                            <a:rPr lang="en-US" b="0" i="1" smtClean="0">
                              <a:latin typeface="Cambria Math"/>
                            </a:rPr>
                            <m:t>𝑀</m:t>
                          </m:r>
                          <m:r>
                            <a:rPr lang="en-US" i="1">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𝑖</m:t>
                              </m:r>
                            </m:sub>
                          </m:sSub>
                          <m:r>
                            <a:rPr lang="en-US" i="1">
                              <a:latin typeface="Cambria Math"/>
                            </a:rPr>
                            <m:t>)</m:t>
                          </m:r>
                        </m:den>
                      </m:f>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4061427" y="3607290"/>
                <a:ext cx="851452" cy="661912"/>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311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4"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Ergodic: how to design Twitter graph to make sure random walk converge?</a:t>
            </a:r>
            <a:endParaRPr lang="en-US" sz="3200" dirty="0"/>
          </a:p>
        </p:txBody>
      </p:sp>
      <p:sp>
        <p:nvSpPr>
          <p:cNvPr id="3" name="Content Placeholder 2"/>
          <p:cNvSpPr>
            <a:spLocks noGrp="1"/>
          </p:cNvSpPr>
          <p:nvPr>
            <p:ph idx="1"/>
          </p:nvPr>
        </p:nvSpPr>
        <p:spPr/>
        <p:txBody>
          <a:bodyPr/>
          <a:lstStyle/>
          <a:p>
            <a:r>
              <a:rPr lang="en-US" dirty="0" smtClean="0">
                <a:solidFill>
                  <a:srgbClr val="FF0000"/>
                </a:solidFill>
              </a:rPr>
              <a:t>However, the graph may </a:t>
            </a:r>
            <a:r>
              <a:rPr lang="en-US" b="1" dirty="0" smtClean="0">
                <a:solidFill>
                  <a:srgbClr val="FF0000"/>
                </a:solidFill>
              </a:rPr>
              <a:t>not</a:t>
            </a:r>
            <a:r>
              <a:rPr lang="en-US" dirty="0" smtClean="0">
                <a:solidFill>
                  <a:srgbClr val="FF0000"/>
                </a:solidFill>
              </a:rPr>
              <a:t> be connected</a:t>
            </a:r>
            <a:r>
              <a:rPr lang="en-US" dirty="0" smtClean="0"/>
              <a:t>. </a:t>
            </a:r>
          </a:p>
          <a:p>
            <a:endParaRPr lang="en-US" dirty="0"/>
          </a:p>
          <a:p>
            <a:endParaRPr lang="en-US" dirty="0" smtClean="0"/>
          </a:p>
          <a:p>
            <a:endParaRPr lang="en-US" dirty="0"/>
          </a:p>
          <a:p>
            <a:endParaRPr lang="en-US" dirty="0" smtClean="0"/>
          </a:p>
          <a:p>
            <a:endParaRPr lang="en-US" dirty="0" smtClean="0">
              <a:solidFill>
                <a:srgbClr val="00B050"/>
              </a:solidFill>
            </a:endParaRPr>
          </a:p>
          <a:p>
            <a:r>
              <a:rPr lang="en-US" dirty="0" smtClean="0">
                <a:solidFill>
                  <a:srgbClr val="00B050"/>
                </a:solidFill>
              </a:rPr>
              <a:t>At any tweet, we have </a:t>
            </a:r>
            <a:r>
              <a:rPr lang="el-GR" dirty="0" smtClean="0">
                <a:solidFill>
                  <a:srgbClr val="00B050"/>
                </a:solidFill>
              </a:rPr>
              <a:t>λ</a:t>
            </a:r>
            <a:r>
              <a:rPr lang="en-US" dirty="0" smtClean="0">
                <a:solidFill>
                  <a:srgbClr val="00B050"/>
                </a:solidFill>
              </a:rPr>
              <a:t> probability to jump to any tweet. </a:t>
            </a:r>
            <a:endParaRPr lang="en-US" dirty="0">
              <a:solidFill>
                <a:srgbClr val="00B050"/>
              </a:solidFill>
            </a:endParaRPr>
          </a:p>
        </p:txBody>
      </p:sp>
      <p:sp>
        <p:nvSpPr>
          <p:cNvPr id="4" name="Oval 3"/>
          <p:cNvSpPr/>
          <p:nvPr/>
        </p:nvSpPr>
        <p:spPr>
          <a:xfrm>
            <a:off x="2438400" y="3370118"/>
            <a:ext cx="914400" cy="6096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a:t>t</a:t>
            </a:r>
            <a:r>
              <a:rPr lang="en-US" sz="2400" b="1" i="1" baseline="-25000" dirty="0" err="1" smtClean="0"/>
              <a:t>i</a:t>
            </a:r>
            <a:endParaRPr lang="en-US" sz="2400" b="1" i="1" baseline="-25000" dirty="0"/>
          </a:p>
        </p:txBody>
      </p:sp>
      <p:sp>
        <p:nvSpPr>
          <p:cNvPr id="5" name="Oval 4"/>
          <p:cNvSpPr/>
          <p:nvPr/>
        </p:nvSpPr>
        <p:spPr>
          <a:xfrm>
            <a:off x="5124450" y="2576946"/>
            <a:ext cx="762000" cy="6096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t>t</a:t>
            </a:r>
            <a:r>
              <a:rPr lang="en-US" sz="2400" b="1" baseline="-25000" dirty="0"/>
              <a:t>1</a:t>
            </a:r>
          </a:p>
        </p:txBody>
      </p:sp>
      <p:sp>
        <p:nvSpPr>
          <p:cNvPr id="6" name="Oval 5"/>
          <p:cNvSpPr/>
          <p:nvPr/>
        </p:nvSpPr>
        <p:spPr>
          <a:xfrm>
            <a:off x="4495800" y="4017818"/>
            <a:ext cx="914400" cy="6096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t>t</a:t>
            </a:r>
            <a:r>
              <a:rPr lang="en-US" sz="2400" b="1" baseline="-25000" dirty="0"/>
              <a:t>3</a:t>
            </a:r>
          </a:p>
        </p:txBody>
      </p:sp>
      <p:sp>
        <p:nvSpPr>
          <p:cNvPr id="7" name="Oval 6"/>
          <p:cNvSpPr/>
          <p:nvPr/>
        </p:nvSpPr>
        <p:spPr>
          <a:xfrm>
            <a:off x="5718464" y="3486150"/>
            <a:ext cx="682336" cy="57150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t>t</a:t>
            </a:r>
            <a:r>
              <a:rPr lang="en-US" sz="2400" b="1" baseline="-25000" dirty="0"/>
              <a:t>2</a:t>
            </a:r>
          </a:p>
        </p:txBody>
      </p:sp>
      <p:cxnSp>
        <p:nvCxnSpPr>
          <p:cNvPr id="9" name="Straight Arrow Connector 8"/>
          <p:cNvCxnSpPr>
            <a:stCxn id="4" idx="7"/>
            <a:endCxn id="5" idx="2"/>
          </p:cNvCxnSpPr>
          <p:nvPr/>
        </p:nvCxnSpPr>
        <p:spPr>
          <a:xfrm flipV="1">
            <a:off x="3218889" y="2881746"/>
            <a:ext cx="1905561" cy="57764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6"/>
            <a:endCxn id="7" idx="2"/>
          </p:cNvCxnSpPr>
          <p:nvPr/>
        </p:nvCxnSpPr>
        <p:spPr>
          <a:xfrm>
            <a:off x="3352800" y="3674918"/>
            <a:ext cx="2365664" cy="9698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6"/>
            <a:endCxn id="6" idx="2"/>
          </p:cNvCxnSpPr>
          <p:nvPr/>
        </p:nvCxnSpPr>
        <p:spPr>
          <a:xfrm>
            <a:off x="3352800" y="3674918"/>
            <a:ext cx="1143000" cy="6477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1911927" y="3255818"/>
            <a:ext cx="858982" cy="581891"/>
          </a:xfrm>
          <a:custGeom>
            <a:avLst/>
            <a:gdLst>
              <a:gd name="connsiteX0" fmla="*/ 858982 w 858982"/>
              <a:gd name="connsiteY0" fmla="*/ 138546 h 581891"/>
              <a:gd name="connsiteX1" fmla="*/ 775855 w 858982"/>
              <a:gd name="connsiteY1" fmla="*/ 96982 h 581891"/>
              <a:gd name="connsiteX2" fmla="*/ 734291 w 858982"/>
              <a:gd name="connsiteY2" fmla="*/ 83127 h 581891"/>
              <a:gd name="connsiteX3" fmla="*/ 595746 w 858982"/>
              <a:gd name="connsiteY3" fmla="*/ 27709 h 581891"/>
              <a:gd name="connsiteX4" fmla="*/ 554182 w 858982"/>
              <a:gd name="connsiteY4" fmla="*/ 13855 h 581891"/>
              <a:gd name="connsiteX5" fmla="*/ 471055 w 858982"/>
              <a:gd name="connsiteY5" fmla="*/ 0 h 581891"/>
              <a:gd name="connsiteX6" fmla="*/ 401782 w 858982"/>
              <a:gd name="connsiteY6" fmla="*/ 13855 h 581891"/>
              <a:gd name="connsiteX7" fmla="*/ 318655 w 858982"/>
              <a:gd name="connsiteY7" fmla="*/ 69273 h 581891"/>
              <a:gd name="connsiteX8" fmla="*/ 277091 w 858982"/>
              <a:gd name="connsiteY8" fmla="*/ 96982 h 581891"/>
              <a:gd name="connsiteX9" fmla="*/ 235528 w 858982"/>
              <a:gd name="connsiteY9" fmla="*/ 110837 h 581891"/>
              <a:gd name="connsiteX10" fmla="*/ 152400 w 858982"/>
              <a:gd name="connsiteY10" fmla="*/ 180109 h 581891"/>
              <a:gd name="connsiteX11" fmla="*/ 83128 w 858982"/>
              <a:gd name="connsiteY11" fmla="*/ 263237 h 581891"/>
              <a:gd name="connsiteX12" fmla="*/ 13855 w 858982"/>
              <a:gd name="connsiteY12" fmla="*/ 332509 h 581891"/>
              <a:gd name="connsiteX13" fmla="*/ 0 w 858982"/>
              <a:gd name="connsiteY13" fmla="*/ 374073 h 581891"/>
              <a:gd name="connsiteX14" fmla="*/ 69273 w 858982"/>
              <a:gd name="connsiteY14" fmla="*/ 471055 h 581891"/>
              <a:gd name="connsiteX15" fmla="*/ 152400 w 858982"/>
              <a:gd name="connsiteY15" fmla="*/ 526473 h 581891"/>
              <a:gd name="connsiteX16" fmla="*/ 235528 w 858982"/>
              <a:gd name="connsiteY16" fmla="*/ 554182 h 581891"/>
              <a:gd name="connsiteX17" fmla="*/ 277091 w 858982"/>
              <a:gd name="connsiteY17" fmla="*/ 568037 h 581891"/>
              <a:gd name="connsiteX18" fmla="*/ 332509 w 858982"/>
              <a:gd name="connsiteY18" fmla="*/ 581891 h 581891"/>
              <a:gd name="connsiteX19" fmla="*/ 443346 w 858982"/>
              <a:gd name="connsiteY19" fmla="*/ 554182 h 581891"/>
              <a:gd name="connsiteX20" fmla="*/ 526473 w 858982"/>
              <a:gd name="connsiteY20" fmla="*/ 498764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8982" h="581891">
                <a:moveTo>
                  <a:pt x="858982" y="138546"/>
                </a:moveTo>
                <a:cubicBezTo>
                  <a:pt x="831273" y="124691"/>
                  <a:pt x="804165" y="109564"/>
                  <a:pt x="775855" y="96982"/>
                </a:cubicBezTo>
                <a:cubicBezTo>
                  <a:pt x="762510" y="91051"/>
                  <a:pt x="747714" y="88880"/>
                  <a:pt x="734291" y="83127"/>
                </a:cubicBezTo>
                <a:cubicBezTo>
                  <a:pt x="591604" y="21975"/>
                  <a:pt x="784938" y="90772"/>
                  <a:pt x="595746" y="27709"/>
                </a:cubicBezTo>
                <a:cubicBezTo>
                  <a:pt x="581891" y="23091"/>
                  <a:pt x="568587" y="16256"/>
                  <a:pt x="554182" y="13855"/>
                </a:cubicBezTo>
                <a:lnTo>
                  <a:pt x="471055" y="0"/>
                </a:lnTo>
                <a:cubicBezTo>
                  <a:pt x="447964" y="4618"/>
                  <a:pt x="423220" y="4111"/>
                  <a:pt x="401782" y="13855"/>
                </a:cubicBezTo>
                <a:cubicBezTo>
                  <a:pt x="371465" y="27636"/>
                  <a:pt x="346364" y="50800"/>
                  <a:pt x="318655" y="69273"/>
                </a:cubicBezTo>
                <a:cubicBezTo>
                  <a:pt x="304800" y="78509"/>
                  <a:pt x="292888" y="91716"/>
                  <a:pt x="277091" y="96982"/>
                </a:cubicBezTo>
                <a:lnTo>
                  <a:pt x="235528" y="110837"/>
                </a:lnTo>
                <a:cubicBezTo>
                  <a:pt x="163533" y="182830"/>
                  <a:pt x="267689" y="81289"/>
                  <a:pt x="152400" y="180109"/>
                </a:cubicBezTo>
                <a:cubicBezTo>
                  <a:pt x="68989" y="251605"/>
                  <a:pt x="147264" y="189939"/>
                  <a:pt x="83128" y="263237"/>
                </a:cubicBezTo>
                <a:cubicBezTo>
                  <a:pt x="61624" y="287813"/>
                  <a:pt x="13855" y="332509"/>
                  <a:pt x="13855" y="332509"/>
                </a:cubicBezTo>
                <a:cubicBezTo>
                  <a:pt x="9237" y="346364"/>
                  <a:pt x="0" y="359469"/>
                  <a:pt x="0" y="374073"/>
                </a:cubicBezTo>
                <a:cubicBezTo>
                  <a:pt x="0" y="435360"/>
                  <a:pt x="22215" y="438115"/>
                  <a:pt x="69273" y="471055"/>
                </a:cubicBezTo>
                <a:cubicBezTo>
                  <a:pt x="96555" y="490153"/>
                  <a:pt x="120807" y="515942"/>
                  <a:pt x="152400" y="526473"/>
                </a:cubicBezTo>
                <a:lnTo>
                  <a:pt x="235528" y="554182"/>
                </a:lnTo>
                <a:cubicBezTo>
                  <a:pt x="249382" y="558800"/>
                  <a:pt x="262923" y="564495"/>
                  <a:pt x="277091" y="568037"/>
                </a:cubicBezTo>
                <a:lnTo>
                  <a:pt x="332509" y="581891"/>
                </a:lnTo>
                <a:cubicBezTo>
                  <a:pt x="351706" y="578052"/>
                  <a:pt x="419380" y="567497"/>
                  <a:pt x="443346" y="554182"/>
                </a:cubicBezTo>
                <a:cubicBezTo>
                  <a:pt x="472457" y="538009"/>
                  <a:pt x="526473" y="498764"/>
                  <a:pt x="526473" y="49876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mc:Choice xmlns:a14="http://schemas.microsoft.com/office/drawing/2010/main" Requires="a14">
          <p:sp>
            <p:nvSpPr>
              <p:cNvPr id="18" name="Rectangle 17"/>
              <p:cNvSpPr/>
              <p:nvPr/>
            </p:nvSpPr>
            <p:spPr>
              <a:xfrm>
                <a:off x="2482645" y="5943600"/>
                <a:ext cx="4547830" cy="584327"/>
              </a:xfrm>
              <a:prstGeom prst="rect">
                <a:avLst/>
              </a:prstGeom>
            </p:spPr>
            <p:txBody>
              <a:bodyPr wrap="square">
                <a:spAutoFit/>
              </a:bodyPr>
              <a:lstStyle/>
              <a:p>
                <a:r>
                  <a:rPr lang="en-US" dirty="0" smtClean="0"/>
                  <a:t> </a:t>
                </a:r>
                <a14:m>
                  <m:oMath xmlns:m="http://schemas.openxmlformats.org/officeDocument/2006/math">
                    <m:sSub>
                      <m:sSubPr>
                        <m:ctrlPr>
                          <a:rPr lang="en-US" sz="2000" b="0" i="1" smtClean="0">
                            <a:latin typeface="Cambria Math"/>
                          </a:rPr>
                        </m:ctrlPr>
                      </m:sSubPr>
                      <m:e>
                        <m:r>
                          <m:rPr>
                            <m:sty m:val="p"/>
                          </m:rPr>
                          <a:rPr lang="en-US" sz="2000" b="0" i="0" smtClean="0">
                            <a:latin typeface="Cambria Math"/>
                          </a:rPr>
                          <m:t>e</m:t>
                        </m:r>
                      </m:e>
                      <m:sub>
                        <m:r>
                          <m:rPr>
                            <m:sty m:val="p"/>
                          </m:rPr>
                          <a:rPr lang="en-US" sz="2000" b="0" i="0" smtClean="0">
                            <a:latin typeface="Cambria Math"/>
                          </a:rPr>
                          <m:t>ij</m:t>
                        </m:r>
                      </m:sub>
                    </m:sSub>
                    <m:r>
                      <a:rPr lang="en-US" sz="2000" i="1">
                        <a:latin typeface="Cambria Math"/>
                      </a:rPr>
                      <m:t>=</m:t>
                    </m:r>
                    <m:r>
                      <a:rPr lang="en-US" sz="2000" b="0" i="1" smtClean="0">
                        <a:latin typeface="Cambria Math"/>
                      </a:rPr>
                      <m:t>(</m:t>
                    </m:r>
                    <m:nary>
                      <m:naryPr>
                        <m:chr m:val="∑"/>
                        <m:supHide m:val="on"/>
                        <m:ctrlPr>
                          <a:rPr lang="en-US" sz="2000" i="1" smtClean="0">
                            <a:latin typeface="Cambria Math"/>
                          </a:rPr>
                        </m:ctrlPr>
                      </m:naryPr>
                      <m:sub>
                        <m:r>
                          <m:rPr>
                            <m:brk m:alnAt="7"/>
                          </m:rPr>
                          <a:rPr lang="en-US" sz="2000" i="1">
                            <a:latin typeface="Cambria Math"/>
                          </a:rPr>
                          <m:t>𝑘</m:t>
                        </m:r>
                        <m:r>
                          <a:rPr lang="en-US" sz="2000" i="1">
                            <a:latin typeface="Cambria Math"/>
                            <a:ea typeface="Cambria Math"/>
                          </a:rPr>
                          <m:t>∈</m:t>
                        </m:r>
                        <m:r>
                          <a:rPr lang="en-US" sz="2000" i="1">
                            <a:latin typeface="Cambria Math"/>
                            <a:ea typeface="Cambria Math"/>
                          </a:rPr>
                          <m:t>𝑀</m:t>
                        </m:r>
                        <m:r>
                          <a:rPr lang="en-US" sz="2000" i="1">
                            <a:latin typeface="Cambria Math"/>
                            <a:ea typeface="Cambria Math"/>
                          </a:rPr>
                          <m:t>(</m:t>
                        </m:r>
                        <m:sSub>
                          <m:sSubPr>
                            <m:ctrlPr>
                              <a:rPr lang="en-US" sz="2000" i="1">
                                <a:latin typeface="Cambria Math"/>
                                <a:ea typeface="Cambria Math"/>
                              </a:rPr>
                            </m:ctrlPr>
                          </m:sSubPr>
                          <m:e>
                            <m:r>
                              <m:rPr>
                                <m:brk m:alnAt="7"/>
                              </m:rPr>
                              <a:rPr lang="en-US" sz="2000" i="1">
                                <a:latin typeface="Cambria Math"/>
                                <a:ea typeface="Cambria Math"/>
                              </a:rPr>
                              <m:t>𝑡</m:t>
                            </m:r>
                          </m:e>
                          <m:sub>
                            <m:r>
                              <m:rPr>
                                <m:brk m:alnAt="7"/>
                              </m:rPr>
                              <a:rPr lang="en-US" sz="2000" i="1">
                                <a:latin typeface="Cambria Math"/>
                                <a:ea typeface="Cambria Math"/>
                              </a:rPr>
                              <m:t>𝑖</m:t>
                            </m:r>
                          </m:sub>
                        </m:sSub>
                        <m:r>
                          <m:rPr>
                            <m:brk m:alnAt="7"/>
                          </m:rPr>
                          <a:rPr lang="en-US" sz="2000" i="1">
                            <a:latin typeface="Cambria Math"/>
                            <a:ea typeface="Cambria Math"/>
                          </a:rPr>
                          <m:t>)</m:t>
                        </m:r>
                        <m:r>
                          <a:rPr lang="en-US" sz="2000" i="1">
                            <a:latin typeface="Cambria Math"/>
                            <a:ea typeface="Cambria Math"/>
                          </a:rPr>
                          <m:t>∩</m:t>
                        </m:r>
                        <m:r>
                          <a:rPr lang="en-US" sz="2000" i="1">
                            <a:latin typeface="Cambria Math"/>
                            <a:ea typeface="Cambria Math"/>
                          </a:rPr>
                          <m:t>𝑀</m:t>
                        </m:r>
                        <m:r>
                          <a:rPr lang="en-US" sz="2000" i="1">
                            <a:latin typeface="Cambria Math"/>
                            <a:ea typeface="Cambria Math"/>
                          </a:rPr>
                          <m:t>(</m:t>
                        </m:r>
                        <m:sSub>
                          <m:sSubPr>
                            <m:ctrlPr>
                              <a:rPr lang="en-US" sz="2000" i="1">
                                <a:latin typeface="Cambria Math"/>
                                <a:ea typeface="Cambria Math"/>
                              </a:rPr>
                            </m:ctrlPr>
                          </m:sSubPr>
                          <m:e>
                            <m:r>
                              <m:rPr>
                                <m:brk m:alnAt="7"/>
                              </m:rPr>
                              <a:rPr lang="en-US" sz="2000" i="1">
                                <a:latin typeface="Cambria Math"/>
                                <a:ea typeface="Cambria Math"/>
                              </a:rPr>
                              <m:t>𝑡</m:t>
                            </m:r>
                          </m:e>
                          <m:sub>
                            <m:r>
                              <m:rPr>
                                <m:brk m:alnAt="7"/>
                              </m:rPr>
                              <a:rPr lang="en-US" sz="2000" i="1">
                                <a:latin typeface="Cambria Math"/>
                                <a:ea typeface="Cambria Math"/>
                              </a:rPr>
                              <m:t>𝑗</m:t>
                            </m:r>
                          </m:sub>
                        </m:sSub>
                        <m:r>
                          <m:rPr>
                            <m:brk m:alnAt="7"/>
                          </m:rPr>
                          <a:rPr lang="en-US" sz="2000" i="1">
                            <a:latin typeface="Cambria Math"/>
                            <a:ea typeface="Cambria Math"/>
                          </a:rPr>
                          <m:t>)</m:t>
                        </m:r>
                      </m:sub>
                      <m:sup/>
                      <m:e>
                        <m:r>
                          <a:rPr lang="en-US" sz="2000" i="1">
                            <a:latin typeface="Cambria Math"/>
                          </a:rPr>
                          <m:t> </m:t>
                        </m:r>
                        <m:f>
                          <m:fPr>
                            <m:ctrlPr>
                              <a:rPr lang="en-US" sz="2000" i="1">
                                <a:latin typeface="Cambria Math"/>
                              </a:rPr>
                            </m:ctrlPr>
                          </m:fPr>
                          <m:num>
                            <m:r>
                              <a:rPr lang="en-US" sz="2000" i="1">
                                <a:latin typeface="Cambria Math"/>
                              </a:rPr>
                              <m:t>1</m:t>
                            </m:r>
                          </m:num>
                          <m:den>
                            <m:r>
                              <a:rPr lang="en-US" sz="2000" i="1">
                                <a:latin typeface="Cambria Math"/>
                              </a:rPr>
                              <m:t>𝑉</m:t>
                            </m:r>
                            <m:r>
                              <a:rPr lang="en-US" sz="2000" i="1">
                                <a:latin typeface="Cambria Math"/>
                              </a:rPr>
                              <m:t>(</m:t>
                            </m:r>
                            <m:r>
                              <a:rPr lang="en-US" sz="2000" i="1">
                                <a:latin typeface="Cambria Math"/>
                              </a:rPr>
                              <m:t>𝑘</m:t>
                            </m:r>
                            <m:r>
                              <a:rPr lang="en-US" sz="2000" i="1">
                                <a:latin typeface="Cambria Math"/>
                              </a:rPr>
                              <m:t>)</m:t>
                            </m:r>
                          </m:den>
                        </m:f>
                        <m:r>
                          <a:rPr lang="en-US" sz="2000" b="0" i="1" smtClean="0">
                            <a:latin typeface="Cambria Math"/>
                          </a:rPr>
                          <m:t>)+ </m:t>
                        </m:r>
                        <m:f>
                          <m:fPr>
                            <m:ctrlPr>
                              <a:rPr lang="en-US" sz="2000" b="0" i="1" smtClean="0">
                                <a:latin typeface="Cambria Math"/>
                              </a:rPr>
                            </m:ctrlPr>
                          </m:fPr>
                          <m:num>
                            <m:r>
                              <m:rPr>
                                <m:sty m:val="p"/>
                              </m:rPr>
                              <a:rPr lang="el-GR" sz="2000" b="0" i="1" smtClean="0">
                                <a:latin typeface="Cambria Math"/>
                              </a:rPr>
                              <m:t>λ</m:t>
                            </m:r>
                          </m:num>
                          <m:den>
                            <m:r>
                              <a:rPr lang="en-US" sz="2000" b="0" i="1" smtClean="0">
                                <a:latin typeface="Cambria Math"/>
                              </a:rPr>
                              <m:t>|</m:t>
                            </m:r>
                            <m:r>
                              <a:rPr lang="en-US" sz="2000" b="0" i="1" smtClean="0">
                                <a:latin typeface="Cambria Math"/>
                              </a:rPr>
                              <m:t>𝑇</m:t>
                            </m:r>
                            <m:r>
                              <a:rPr lang="en-US" sz="2000" b="0" i="1" smtClean="0">
                                <a:latin typeface="Cambria Math"/>
                              </a:rPr>
                              <m:t>|</m:t>
                            </m:r>
                          </m:den>
                        </m:f>
                      </m:e>
                    </m:nary>
                  </m:oMath>
                </a14:m>
                <a:endParaRPr lang="en-US" sz="2000" dirty="0"/>
              </a:p>
            </p:txBody>
          </p:sp>
        </mc:Choice>
        <mc:Fallback>
          <p:sp>
            <p:nvSpPr>
              <p:cNvPr id="18" name="Rectangle 17"/>
              <p:cNvSpPr>
                <a:spLocks noRot="1" noChangeAspect="1" noMove="1" noResize="1" noEditPoints="1" noAdjustHandles="1" noChangeArrowheads="1" noChangeShapeType="1" noTextEdit="1"/>
              </p:cNvSpPr>
              <p:nvPr/>
            </p:nvSpPr>
            <p:spPr>
              <a:xfrm>
                <a:off x="2482645" y="5943600"/>
                <a:ext cx="4547830" cy="584327"/>
              </a:xfrm>
              <a:prstGeom prst="rect">
                <a:avLst/>
              </a:prstGeom>
              <a:blipFill rotWithShape="1">
                <a:blip r:embed="rId2"/>
                <a:stretch>
                  <a:fillRect/>
                </a:stretch>
              </a:blipFill>
            </p:spPr>
            <p:txBody>
              <a:bodyPr/>
              <a:lstStyle/>
              <a:p>
                <a:r>
                  <a:rPr lang="en-US">
                    <a:noFill/>
                  </a:rPr>
                  <a:t> </a:t>
                </a:r>
              </a:p>
            </p:txBody>
          </p:sp>
        </mc:Fallback>
      </mc:AlternateContent>
      <p:cxnSp>
        <p:nvCxnSpPr>
          <p:cNvPr id="20" name="Straight Connector 19"/>
          <p:cNvCxnSpPr>
            <a:endCxn id="5" idx="3"/>
          </p:cNvCxnSpPr>
          <p:nvPr/>
        </p:nvCxnSpPr>
        <p:spPr>
          <a:xfrm flipV="1">
            <a:off x="3352800" y="3097272"/>
            <a:ext cx="1883242" cy="4494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18E48496-6061-4952-8C25-B8E1BA644B92}" type="slidenum">
              <a:rPr lang="en-US" smtClean="0"/>
              <a:t>32</a:t>
            </a:fld>
            <a:endParaRPr lang="en-US" dirty="0"/>
          </a:p>
        </p:txBody>
      </p:sp>
    </p:spTree>
    <p:extLst>
      <p:ext uri="{BB962C8B-B14F-4D97-AF65-F5344CB8AC3E}">
        <p14:creationId xmlns:p14="http://schemas.microsoft.com/office/powerpoint/2010/main" val="262356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Our random </a:t>
            </a:r>
            <a:r>
              <a:rPr lang="en-US" sz="3200" dirty="0"/>
              <a:t>w</a:t>
            </a:r>
            <a:r>
              <a:rPr lang="en-US" sz="3200" dirty="0" smtClean="0"/>
              <a:t>alk algorithm</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75193"/>
                <a:ext cx="8686800" cy="4625609"/>
              </a:xfrm>
            </p:spPr>
            <p:txBody>
              <a:bodyPr>
                <a:normAutofit/>
              </a:bodyPr>
              <a:lstStyle/>
              <a:p>
                <a:pPr marL="118872" indent="0">
                  <a:buNone/>
                </a:pPr>
                <a14:m>
                  <m:oMath xmlns:m="http://schemas.openxmlformats.org/officeDocument/2006/math">
                    <m:r>
                      <a:rPr lang="en-US" sz="2400" i="1" smtClean="0">
                        <a:latin typeface="Cambria Math"/>
                      </a:rPr>
                      <m:t>𝑃</m:t>
                    </m:r>
                    <m:d>
                      <m:dPr>
                        <m:ctrlPr>
                          <a:rPr lang="en-US" sz="2400" i="1">
                            <a:latin typeface="Cambria Math"/>
                          </a:rPr>
                        </m:ctrlPr>
                      </m:dPr>
                      <m:e>
                        <m:sSub>
                          <m:sSubPr>
                            <m:ctrlPr>
                              <a:rPr lang="en-US" sz="2400" i="1">
                                <a:latin typeface="Cambria Math"/>
                              </a:rPr>
                            </m:ctrlPr>
                          </m:sSubPr>
                          <m:e>
                            <m:r>
                              <a:rPr lang="en-US" sz="2400" i="1">
                                <a:latin typeface="Cambria Math"/>
                              </a:rPr>
                              <m:t>𝑡</m:t>
                            </m:r>
                          </m:e>
                          <m:sub>
                            <m:r>
                              <a:rPr lang="en-US" sz="2400" i="1">
                                <a:latin typeface="Cambria Math"/>
                              </a:rPr>
                              <m:t>𝑖</m:t>
                            </m:r>
                          </m:sub>
                        </m:sSub>
                        <m:r>
                          <a:rPr lang="en-US" sz="2400" i="1">
                            <a:latin typeface="Cambria Math"/>
                          </a:rPr>
                          <m:t>→</m:t>
                        </m:r>
                        <m:sSub>
                          <m:sSubPr>
                            <m:ctrlPr>
                              <a:rPr lang="en-US" sz="2400" i="1">
                                <a:latin typeface="Cambria Math"/>
                              </a:rPr>
                            </m:ctrlPr>
                          </m:sSubPr>
                          <m:e>
                            <m:r>
                              <a:rPr lang="en-US" sz="2400" i="1">
                                <a:latin typeface="Cambria Math"/>
                              </a:rPr>
                              <m:t>𝑡</m:t>
                            </m:r>
                          </m:e>
                          <m:sub>
                            <m:r>
                              <a:rPr lang="en-US" sz="2400" i="1">
                                <a:latin typeface="Cambria Math"/>
                              </a:rPr>
                              <m:t>𝑗</m:t>
                            </m:r>
                          </m:sub>
                        </m:sSub>
                      </m:e>
                    </m:d>
                    <m:r>
                      <a:rPr lang="en-US" sz="2400" i="1">
                        <a:latin typeface="Cambria Math"/>
                      </a:rPr>
                      <m:t>=</m:t>
                    </m:r>
                    <m:f>
                      <m:fPr>
                        <m:ctrlPr>
                          <a:rPr lang="en-US" sz="2400" i="1" smtClean="0">
                            <a:latin typeface="Cambria Math"/>
                          </a:rPr>
                        </m:ctrlPr>
                      </m:fPr>
                      <m:num>
                        <m:r>
                          <a:rPr lang="en-US" sz="2400" b="0" i="1" smtClean="0">
                            <a:latin typeface="Cambria Math"/>
                          </a:rPr>
                          <m:t>𝑀</m:t>
                        </m:r>
                        <m:r>
                          <a:rPr lang="en-US" sz="2400" b="0" i="1" smtClean="0">
                            <a:latin typeface="Cambria Math"/>
                          </a:rPr>
                          <m:t>(</m:t>
                        </m:r>
                        <m:sSub>
                          <m:sSubPr>
                            <m:ctrlPr>
                              <a:rPr lang="en-US" sz="2400" b="0" i="1" smtClean="0">
                                <a:latin typeface="Cambria Math"/>
                              </a:rPr>
                            </m:ctrlPr>
                          </m:sSubPr>
                          <m:e>
                            <m:r>
                              <a:rPr lang="en-US" sz="2400" b="0" i="1" smtClean="0">
                                <a:latin typeface="Cambria Math"/>
                              </a:rPr>
                              <m:t>𝑡</m:t>
                            </m:r>
                          </m:e>
                          <m:sub>
                            <m:r>
                              <a:rPr lang="en-US" sz="2400" b="0" i="1" smtClean="0">
                                <a:latin typeface="Cambria Math"/>
                              </a:rPr>
                              <m:t>𝑖</m:t>
                            </m:r>
                          </m:sub>
                        </m:sSub>
                        <m:r>
                          <a:rPr lang="en-US" sz="2400" b="0" i="1" smtClean="0">
                            <a:latin typeface="Cambria Math"/>
                          </a:rPr>
                          <m:t>)</m:t>
                        </m:r>
                      </m:num>
                      <m:den>
                        <m:r>
                          <a:rPr lang="en-US" sz="2400" b="0" i="1" smtClean="0">
                            <a:latin typeface="Cambria Math"/>
                          </a:rPr>
                          <m:t>𝑀</m:t>
                        </m:r>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𝑡</m:t>
                                </m:r>
                              </m:e>
                              <m:sub>
                                <m:r>
                                  <a:rPr lang="en-US" sz="2400" b="0" i="1" smtClean="0">
                                    <a:latin typeface="Cambria Math"/>
                                  </a:rPr>
                                  <m:t>𝑖</m:t>
                                </m:r>
                              </m:sub>
                            </m:sSub>
                          </m:e>
                        </m:d>
                        <m:r>
                          <a:rPr lang="en-US" sz="2400" b="0" i="1" smtClean="0">
                            <a:latin typeface="Cambria Math"/>
                          </a:rPr>
                          <m:t>+</m:t>
                        </m:r>
                        <m:r>
                          <m:rPr>
                            <m:sty m:val="p"/>
                          </m:rPr>
                          <a:rPr lang="el-GR" sz="2400" b="0" i="1" smtClean="0">
                            <a:latin typeface="Cambria Math"/>
                          </a:rPr>
                          <m:t>λ</m:t>
                        </m:r>
                      </m:den>
                    </m:f>
                    <m:r>
                      <a:rPr lang="en-US" sz="2400" b="0" i="1" smtClean="0">
                        <a:latin typeface="Cambria Math"/>
                      </a:rPr>
                      <m:t>(</m:t>
                    </m:r>
                    <m:nary>
                      <m:naryPr>
                        <m:chr m:val="∑"/>
                        <m:supHide m:val="on"/>
                        <m:ctrlPr>
                          <a:rPr lang="en-US" sz="2400" i="1" smtClean="0">
                            <a:latin typeface="Cambria Math"/>
                          </a:rPr>
                        </m:ctrlPr>
                      </m:naryPr>
                      <m:sub>
                        <m:r>
                          <m:rPr>
                            <m:brk m:alnAt="7"/>
                          </m:rPr>
                          <a:rPr lang="en-US" sz="2400" i="1">
                            <a:latin typeface="Cambria Math"/>
                          </a:rPr>
                          <m:t>𝑘</m:t>
                        </m:r>
                        <m:r>
                          <a:rPr lang="en-US" sz="2400" i="1">
                            <a:latin typeface="Cambria Math"/>
                            <a:ea typeface="Cambria Math"/>
                          </a:rPr>
                          <m:t>∈</m:t>
                        </m:r>
                        <m:r>
                          <a:rPr lang="en-US" sz="2400" i="1">
                            <a:latin typeface="Cambria Math"/>
                            <a:ea typeface="Cambria Math"/>
                          </a:rPr>
                          <m:t>𝑀</m:t>
                        </m:r>
                        <m:r>
                          <a:rPr lang="en-US" sz="2400" i="1">
                            <a:latin typeface="Cambria Math"/>
                            <a:ea typeface="Cambria Math"/>
                          </a:rPr>
                          <m:t>(</m:t>
                        </m:r>
                        <m:sSub>
                          <m:sSubPr>
                            <m:ctrlPr>
                              <a:rPr lang="en-US" sz="2400" i="1">
                                <a:latin typeface="Cambria Math"/>
                                <a:ea typeface="Cambria Math"/>
                              </a:rPr>
                            </m:ctrlPr>
                          </m:sSubPr>
                          <m:e>
                            <m:r>
                              <m:rPr>
                                <m:brk m:alnAt="7"/>
                              </m:rPr>
                              <a:rPr lang="en-US" sz="2400" i="1">
                                <a:latin typeface="Cambria Math"/>
                                <a:ea typeface="Cambria Math"/>
                              </a:rPr>
                              <m:t>𝑡</m:t>
                            </m:r>
                          </m:e>
                          <m:sub>
                            <m:r>
                              <m:rPr>
                                <m:brk m:alnAt="7"/>
                              </m:rPr>
                              <a:rPr lang="en-US" sz="2400" i="1">
                                <a:latin typeface="Cambria Math"/>
                                <a:ea typeface="Cambria Math"/>
                              </a:rPr>
                              <m:t>𝑖</m:t>
                            </m:r>
                          </m:sub>
                        </m:sSub>
                        <m:r>
                          <m:rPr>
                            <m:brk m:alnAt="7"/>
                          </m:rPr>
                          <a:rPr lang="en-US" sz="2400" i="1">
                            <a:latin typeface="Cambria Math"/>
                            <a:ea typeface="Cambria Math"/>
                          </a:rPr>
                          <m:t>)</m:t>
                        </m:r>
                        <m:r>
                          <a:rPr lang="en-US" sz="2400" i="1">
                            <a:latin typeface="Cambria Math"/>
                            <a:ea typeface="Cambria Math"/>
                          </a:rPr>
                          <m:t>∩</m:t>
                        </m:r>
                        <m:r>
                          <a:rPr lang="en-US" sz="2400" i="1">
                            <a:latin typeface="Cambria Math"/>
                            <a:ea typeface="Cambria Math"/>
                          </a:rPr>
                          <m:t>𝑀</m:t>
                        </m:r>
                        <m:r>
                          <a:rPr lang="en-US" sz="2400" i="1">
                            <a:latin typeface="Cambria Math"/>
                            <a:ea typeface="Cambria Math"/>
                          </a:rPr>
                          <m:t>(</m:t>
                        </m:r>
                        <m:sSub>
                          <m:sSubPr>
                            <m:ctrlPr>
                              <a:rPr lang="en-US" sz="2400" i="1">
                                <a:latin typeface="Cambria Math"/>
                                <a:ea typeface="Cambria Math"/>
                              </a:rPr>
                            </m:ctrlPr>
                          </m:sSubPr>
                          <m:e>
                            <m:r>
                              <m:rPr>
                                <m:brk m:alnAt="7"/>
                              </m:rPr>
                              <a:rPr lang="en-US" sz="2400" i="1">
                                <a:latin typeface="Cambria Math"/>
                                <a:ea typeface="Cambria Math"/>
                              </a:rPr>
                              <m:t>𝑡</m:t>
                            </m:r>
                          </m:e>
                          <m:sub>
                            <m:r>
                              <m:rPr>
                                <m:brk m:alnAt="7"/>
                              </m:rPr>
                              <a:rPr lang="en-US" sz="2400" i="1">
                                <a:latin typeface="Cambria Math"/>
                                <a:ea typeface="Cambria Math"/>
                              </a:rPr>
                              <m:t>𝑗</m:t>
                            </m:r>
                          </m:sub>
                        </m:sSub>
                        <m:r>
                          <m:rPr>
                            <m:brk m:alnAt="7"/>
                          </m:rPr>
                          <a:rPr lang="en-US" sz="2400" i="1">
                            <a:latin typeface="Cambria Math"/>
                            <a:ea typeface="Cambria Math"/>
                          </a:rPr>
                          <m:t>)</m:t>
                        </m:r>
                      </m:sub>
                      <m:sup/>
                      <m:e>
                        <m:f>
                          <m:fPr>
                            <m:ctrlPr>
                              <a:rPr lang="en-US" sz="2400" i="1" smtClean="0">
                                <a:latin typeface="Cambria Math"/>
                                <a:ea typeface="Cambria Math"/>
                              </a:rPr>
                            </m:ctrlPr>
                          </m:fPr>
                          <m:num>
                            <m:r>
                              <a:rPr lang="en-US" sz="2400" b="0" i="1" smtClean="0">
                                <a:latin typeface="Cambria Math"/>
                                <a:ea typeface="Cambria Math"/>
                              </a:rPr>
                              <m:t>1</m:t>
                            </m:r>
                          </m:num>
                          <m:den>
                            <m:r>
                              <a:rPr lang="en-US" sz="2400" b="0" i="1" smtClean="0">
                                <a:latin typeface="Cambria Math"/>
                                <a:ea typeface="Cambria Math"/>
                              </a:rPr>
                              <m:t>𝑀</m:t>
                            </m:r>
                            <m:d>
                              <m:dPr>
                                <m:ctrlPr>
                                  <a:rPr lang="en-US" sz="2400" b="0" i="1" smtClean="0">
                                    <a:latin typeface="Cambria Math"/>
                                    <a:ea typeface="Cambria Math"/>
                                  </a:rPr>
                                </m:ctrlPr>
                              </m:dPr>
                              <m:e>
                                <m:sSub>
                                  <m:sSubPr>
                                    <m:ctrlPr>
                                      <a:rPr lang="en-US" sz="2400" b="0" i="1" smtClean="0">
                                        <a:latin typeface="Cambria Math"/>
                                        <a:ea typeface="Cambria Math"/>
                                      </a:rPr>
                                    </m:ctrlPr>
                                  </m:sSubPr>
                                  <m:e>
                                    <m:r>
                                      <a:rPr lang="en-US" sz="2400" b="0" i="1" smtClean="0">
                                        <a:latin typeface="Cambria Math"/>
                                        <a:ea typeface="Cambria Math"/>
                                      </a:rPr>
                                      <m:t>𝑡</m:t>
                                    </m:r>
                                  </m:e>
                                  <m:sub>
                                    <m:r>
                                      <a:rPr lang="en-US" sz="2400" b="0" i="1" smtClean="0">
                                        <a:latin typeface="Cambria Math"/>
                                        <a:ea typeface="Cambria Math"/>
                                      </a:rPr>
                                      <m:t>𝑖</m:t>
                                    </m:r>
                                  </m:sub>
                                </m:sSub>
                              </m:e>
                            </m:d>
                          </m:den>
                        </m:f>
                        <m:f>
                          <m:fPr>
                            <m:ctrlPr>
                              <a:rPr lang="en-US" sz="2400" i="1" smtClean="0">
                                <a:latin typeface="Cambria Math"/>
                              </a:rPr>
                            </m:ctrlPr>
                          </m:fPr>
                          <m:num>
                            <m:r>
                              <a:rPr lang="en-US" sz="2400" i="1">
                                <a:latin typeface="Cambria Math"/>
                              </a:rPr>
                              <m:t>1</m:t>
                            </m:r>
                          </m:num>
                          <m:den>
                            <m:r>
                              <a:rPr lang="en-US" sz="2400" i="1">
                                <a:latin typeface="Cambria Math"/>
                              </a:rPr>
                              <m:t>𝑉</m:t>
                            </m:r>
                            <m:r>
                              <a:rPr lang="en-US" sz="2400" i="1">
                                <a:latin typeface="Cambria Math"/>
                              </a:rPr>
                              <m:t>(</m:t>
                            </m:r>
                            <m:r>
                              <a:rPr lang="en-US" sz="2400" i="1">
                                <a:latin typeface="Cambria Math"/>
                              </a:rPr>
                              <m:t>𝑘</m:t>
                            </m:r>
                            <m:r>
                              <a:rPr lang="en-US" sz="2400" i="1">
                                <a:latin typeface="Cambria Math"/>
                              </a:rPr>
                              <m:t>)</m:t>
                            </m:r>
                          </m:den>
                        </m:f>
                        <m:r>
                          <a:rPr lang="en-US" sz="2400" b="0" i="1" smtClean="0">
                            <a:latin typeface="Cambria Math"/>
                          </a:rPr>
                          <m:t>)+</m:t>
                        </m:r>
                      </m:e>
                    </m:nary>
                    <m:f>
                      <m:fPr>
                        <m:ctrlPr>
                          <a:rPr lang="en-US" sz="2400" i="1" smtClean="0">
                            <a:latin typeface="Cambria Math"/>
                          </a:rPr>
                        </m:ctrlPr>
                      </m:fPr>
                      <m:num>
                        <m:r>
                          <m:rPr>
                            <m:sty m:val="p"/>
                          </m:rPr>
                          <a:rPr lang="el-GR" sz="2400" i="1" smtClean="0">
                            <a:latin typeface="Cambria Math"/>
                          </a:rPr>
                          <m:t>λ</m:t>
                        </m:r>
                      </m:num>
                      <m:den>
                        <m:r>
                          <a:rPr lang="en-US" sz="2400" b="0" i="1" smtClean="0">
                            <a:latin typeface="Cambria Math"/>
                          </a:rPr>
                          <m:t>𝑀</m:t>
                        </m:r>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𝑡</m:t>
                                </m:r>
                              </m:e>
                              <m:sub>
                                <m:r>
                                  <a:rPr lang="en-US" sz="2400" b="0" i="1" smtClean="0">
                                    <a:latin typeface="Cambria Math"/>
                                  </a:rPr>
                                  <m:t>𝑖</m:t>
                                </m:r>
                              </m:sub>
                            </m:sSub>
                          </m:e>
                        </m:d>
                        <m:r>
                          <a:rPr lang="en-US" sz="2400" b="0" i="1" smtClean="0">
                            <a:latin typeface="Cambria Math"/>
                          </a:rPr>
                          <m:t>+</m:t>
                        </m:r>
                        <m:r>
                          <m:rPr>
                            <m:sty m:val="p"/>
                          </m:rPr>
                          <a:rPr lang="el-GR" sz="2400" b="0" i="1" smtClean="0">
                            <a:latin typeface="Cambria Math"/>
                          </a:rPr>
                          <m:t>λ</m:t>
                        </m:r>
                      </m:den>
                    </m:f>
                    <m:r>
                      <a:rPr lang="en-US" sz="2400" b="0" i="1" smtClean="0">
                        <a:latin typeface="Cambria Math"/>
                      </a:rPr>
                      <m:t>(</m:t>
                    </m:r>
                    <m:f>
                      <m:fPr>
                        <m:ctrlPr>
                          <a:rPr lang="en-US" sz="2400" i="1" smtClean="0">
                            <a:latin typeface="Cambria Math"/>
                          </a:rPr>
                        </m:ctrlPr>
                      </m:fPr>
                      <m:num>
                        <m:r>
                          <a:rPr lang="en-US" sz="2400" b="0" i="1" smtClean="0">
                            <a:latin typeface="Cambria Math"/>
                          </a:rPr>
                          <m:t>1</m:t>
                        </m:r>
                      </m:num>
                      <m:den>
                        <m:r>
                          <a:rPr lang="en-US" sz="2400" b="0" i="1" smtClean="0">
                            <a:latin typeface="Cambria Math"/>
                          </a:rPr>
                          <m:t>|</m:t>
                        </m:r>
                        <m:r>
                          <a:rPr lang="en-US" sz="2400" b="0" i="1" smtClean="0">
                            <a:latin typeface="Cambria Math"/>
                          </a:rPr>
                          <m:t>𝑇</m:t>
                        </m:r>
                        <m:r>
                          <a:rPr lang="en-US" sz="2400" b="0" i="1" smtClean="0">
                            <a:latin typeface="Cambria Math"/>
                          </a:rPr>
                          <m:t>|</m:t>
                        </m:r>
                      </m:den>
                    </m:f>
                  </m:oMath>
                </a14:m>
                <a:r>
                  <a:rPr lang="en-US"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75193"/>
                <a:ext cx="8686800" cy="4625609"/>
              </a:xfrm>
              <a:blipFill rotWithShape="1">
                <a:blip r:embed="rId2"/>
                <a:stretch>
                  <a:fillRect/>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2" y="3657600"/>
            <a:ext cx="566737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3276600" y="1828800"/>
            <a:ext cx="3200400" cy="1028700"/>
            <a:chOff x="3276600" y="1828800"/>
            <a:chExt cx="3200400" cy="1028700"/>
          </a:xfrm>
        </p:grpSpPr>
        <p:sp>
          <p:nvSpPr>
            <p:cNvPr id="5" name="TextBox 4"/>
            <p:cNvSpPr txBox="1"/>
            <p:nvPr/>
          </p:nvSpPr>
          <p:spPr>
            <a:xfrm>
              <a:off x="3810000" y="2476500"/>
              <a:ext cx="914400" cy="381000"/>
            </a:xfrm>
            <a:prstGeom prst="rect">
              <a:avLst/>
            </a:prstGeom>
            <a:noFill/>
          </p:spPr>
          <p:txBody>
            <a:bodyPr wrap="square" rtlCol="0">
              <a:spAutoFit/>
            </a:bodyPr>
            <a:lstStyle/>
            <a:p>
              <a:r>
                <a:rPr lang="en-US" dirty="0" smtClean="0">
                  <a:solidFill>
                    <a:srgbClr val="FF0000"/>
                  </a:solidFill>
                </a:rPr>
                <a:t>Walk</a:t>
              </a:r>
              <a:endParaRPr lang="en-US" dirty="0">
                <a:solidFill>
                  <a:srgbClr val="FF0000"/>
                </a:solidFill>
              </a:endParaRPr>
            </a:p>
          </p:txBody>
        </p:sp>
        <p:sp>
          <p:nvSpPr>
            <p:cNvPr id="6" name="Rectangle 5"/>
            <p:cNvSpPr/>
            <p:nvPr/>
          </p:nvSpPr>
          <p:spPr>
            <a:xfrm>
              <a:off x="3276600" y="1828800"/>
              <a:ext cx="3200400" cy="6477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 name="Group 9"/>
          <p:cNvGrpSpPr/>
          <p:nvPr/>
        </p:nvGrpSpPr>
        <p:grpSpPr>
          <a:xfrm>
            <a:off x="7410603" y="1828800"/>
            <a:ext cx="914400" cy="1181100"/>
            <a:chOff x="7410603" y="1828800"/>
            <a:chExt cx="914400" cy="1181100"/>
          </a:xfrm>
        </p:grpSpPr>
        <p:sp>
          <p:nvSpPr>
            <p:cNvPr id="7" name="TextBox 6"/>
            <p:cNvSpPr txBox="1"/>
            <p:nvPr/>
          </p:nvSpPr>
          <p:spPr>
            <a:xfrm>
              <a:off x="7410603" y="2628900"/>
              <a:ext cx="914400" cy="381000"/>
            </a:xfrm>
            <a:prstGeom prst="rect">
              <a:avLst/>
            </a:prstGeom>
            <a:noFill/>
          </p:spPr>
          <p:txBody>
            <a:bodyPr wrap="square" rtlCol="0">
              <a:spAutoFit/>
            </a:bodyPr>
            <a:lstStyle/>
            <a:p>
              <a:r>
                <a:rPr lang="en-US" dirty="0" smtClean="0">
                  <a:solidFill>
                    <a:srgbClr val="FF0000"/>
                  </a:solidFill>
                </a:rPr>
                <a:t>Jump</a:t>
              </a:r>
              <a:endParaRPr lang="en-US" dirty="0">
                <a:solidFill>
                  <a:srgbClr val="FF0000"/>
                </a:solidFill>
              </a:endParaRPr>
            </a:p>
          </p:txBody>
        </p:sp>
        <p:sp>
          <p:nvSpPr>
            <p:cNvPr id="9" name="Rectangle 8"/>
            <p:cNvSpPr/>
            <p:nvPr/>
          </p:nvSpPr>
          <p:spPr>
            <a:xfrm>
              <a:off x="7696200" y="1828800"/>
              <a:ext cx="628803" cy="647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21310" y="1799303"/>
            <a:ext cx="5574890" cy="1389429"/>
            <a:chOff x="2121310" y="1799303"/>
            <a:chExt cx="5574890" cy="1389429"/>
          </a:xfrm>
        </p:grpSpPr>
        <p:sp>
          <p:nvSpPr>
            <p:cNvPr id="11" name="Rectangle 10"/>
            <p:cNvSpPr/>
            <p:nvPr/>
          </p:nvSpPr>
          <p:spPr>
            <a:xfrm>
              <a:off x="2121310" y="1799303"/>
              <a:ext cx="1066800" cy="647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121310" y="2819400"/>
              <a:ext cx="5574890" cy="369332"/>
            </a:xfrm>
            <a:prstGeom prst="rect">
              <a:avLst/>
            </a:prstGeom>
            <a:noFill/>
          </p:spPr>
          <p:txBody>
            <a:bodyPr wrap="square" rtlCol="0">
              <a:spAutoFit/>
            </a:bodyPr>
            <a:lstStyle/>
            <a:p>
              <a:r>
                <a:rPr lang="en-US" dirty="0" smtClean="0">
                  <a:solidFill>
                    <a:srgbClr val="FF0000"/>
                  </a:solidFill>
                </a:rPr>
                <a:t>A linear combination with </a:t>
              </a:r>
              <a:r>
                <a:rPr lang="el-GR" dirty="0" smtClean="0">
                  <a:solidFill>
                    <a:srgbClr val="FF0000"/>
                  </a:solidFill>
                </a:rPr>
                <a:t>λ</a:t>
              </a:r>
              <a:r>
                <a:rPr lang="en-US" dirty="0" smtClean="0">
                  <a:solidFill>
                    <a:srgbClr val="FF0000"/>
                  </a:solidFill>
                </a:rPr>
                <a:t> as the smoothing parameter </a:t>
              </a:r>
              <a:endParaRPr lang="en-US" dirty="0">
                <a:solidFill>
                  <a:srgbClr val="FF0000"/>
                </a:solidFill>
              </a:endParaRPr>
            </a:p>
          </p:txBody>
        </p:sp>
      </p:grpSp>
      <p:sp>
        <p:nvSpPr>
          <p:cNvPr id="4" name="Slide Number Placeholder 3"/>
          <p:cNvSpPr>
            <a:spLocks noGrp="1"/>
          </p:cNvSpPr>
          <p:nvPr>
            <p:ph type="sldNum" sz="quarter" idx="12"/>
          </p:nvPr>
        </p:nvSpPr>
        <p:spPr/>
        <p:txBody>
          <a:bodyPr/>
          <a:lstStyle/>
          <a:p>
            <a:fld id="{18E48496-6061-4952-8C25-B8E1BA644B92}" type="slidenum">
              <a:rPr lang="en-US" smtClean="0"/>
              <a:t>33</a:t>
            </a:fld>
            <a:endParaRPr lang="en-US" dirty="0"/>
          </a:p>
        </p:txBody>
      </p:sp>
    </p:spTree>
    <p:extLst>
      <p:ext uri="{BB962C8B-B14F-4D97-AF65-F5344CB8AC3E}">
        <p14:creationId xmlns:p14="http://schemas.microsoft.com/office/powerpoint/2010/main" val="29169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Our random </a:t>
            </a:r>
            <a:r>
              <a:rPr lang="en-US" sz="3200" dirty="0"/>
              <a:t>w</a:t>
            </a:r>
            <a:r>
              <a:rPr lang="en-US" sz="3200" dirty="0" smtClean="0"/>
              <a:t>alk will converge to the degree distribution of the Twitter graph</a:t>
            </a:r>
            <a:endParaRPr lang="en-US" sz="3200" dirty="0"/>
          </a:p>
        </p:txBody>
      </p:sp>
      <p:sp>
        <p:nvSpPr>
          <p:cNvPr id="3" name="Content Placeholder 2"/>
          <p:cNvSpPr>
            <a:spLocks noGrp="1"/>
          </p:cNvSpPr>
          <p:nvPr>
            <p:ph idx="1"/>
          </p:nvPr>
        </p:nvSpPr>
        <p:spPr>
          <a:xfrm>
            <a:off x="390525" y="1752600"/>
            <a:ext cx="8229600" cy="4625609"/>
          </a:xfrm>
        </p:spPr>
        <p:txBody>
          <a:bodyPr/>
          <a:lstStyle/>
          <a:p>
            <a:pPr marL="118872" indent="0">
              <a:buNone/>
            </a:pPr>
            <a:endParaRPr lang="en-US" dirty="0" smtClean="0"/>
          </a:p>
          <a:p>
            <a:pPr marL="118872" indent="0">
              <a:buNone/>
            </a:pPr>
            <a:endParaRPr lang="en-US" dirty="0"/>
          </a:p>
          <a:p>
            <a:pPr marL="118872" indent="0">
              <a:buNone/>
            </a:pPr>
            <a:endParaRPr lang="en-US" dirty="0" smtClean="0"/>
          </a:p>
          <a:p>
            <a:pPr marL="118872" indent="0">
              <a:buNone/>
            </a:pPr>
            <a:endParaRPr lang="en-US" dirty="0"/>
          </a:p>
          <a:p>
            <a:pPr marL="118872" indent="0">
              <a:buNone/>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503" y="3124200"/>
            <a:ext cx="78009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838200" y="3790950"/>
            <a:ext cx="1524000" cy="552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18E48496-6061-4952-8C25-B8E1BA644B92}" type="slidenum">
              <a:rPr lang="en-US" smtClean="0"/>
              <a:t>34</a:t>
            </a:fld>
            <a:endParaRPr lang="en-US" dirty="0"/>
          </a:p>
        </p:txBody>
      </p:sp>
    </p:spTree>
    <p:extLst>
      <p:ext uri="{BB962C8B-B14F-4D97-AF65-F5344CB8AC3E}">
        <p14:creationId xmlns:p14="http://schemas.microsoft.com/office/powerpoint/2010/main" val="292588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
            <a:ext cx="8534400" cy="1252728"/>
          </a:xfrm>
        </p:spPr>
        <p:txBody>
          <a:bodyPr>
            <a:normAutofit/>
          </a:bodyPr>
          <a:lstStyle/>
          <a:p>
            <a:r>
              <a:rPr lang="en-US" sz="3200" dirty="0" smtClean="0"/>
              <a:t>Keyword selection </a:t>
            </a:r>
            <a:r>
              <a:rPr lang="en-US" sz="3200" dirty="0"/>
              <a:t>t</a:t>
            </a:r>
            <a:r>
              <a:rPr lang="en-US" sz="3200" dirty="0" smtClean="0"/>
              <a:t>ask: efficiently select </a:t>
            </a:r>
            <a:r>
              <a:rPr lang="en-US" sz="3200" u="sng" dirty="0" smtClean="0"/>
              <a:t>optimal</a:t>
            </a:r>
            <a:r>
              <a:rPr lang="en-US" sz="3200" dirty="0" smtClean="0"/>
              <a:t> keywords under cost </a:t>
            </a:r>
            <a:r>
              <a:rPr lang="en-US" sz="3200" u="sng" dirty="0" smtClean="0"/>
              <a:t>constraints</a:t>
            </a:r>
            <a:endParaRPr lang="en-US" sz="3200"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590800"/>
                <a:ext cx="8458200" cy="3581400"/>
              </a:xfrm>
            </p:spPr>
            <p:txBody>
              <a:bodyPr>
                <a:normAutofit/>
              </a:bodyPr>
              <a:lstStyle/>
              <a:p>
                <a:r>
                  <a:rPr lang="en-US" sz="2800" dirty="0" smtClean="0"/>
                  <a:t>Select a set of keywords K’</a:t>
                </a:r>
                <a:endParaRPr lang="en-US" sz="2800" dirty="0"/>
              </a:p>
              <a:p>
                <a:pPr lvl="1"/>
                <a:r>
                  <a:rPr lang="en-US" dirty="0" smtClean="0"/>
                  <a:t>to maximize the number of target tweets C(K’) </a:t>
                </a:r>
              </a:p>
              <a:p>
                <a:pPr lvl="1"/>
                <a:r>
                  <a:rPr lang="en-US" sz="2400" dirty="0"/>
                  <a:t>u</a:t>
                </a:r>
                <a:r>
                  <a:rPr lang="en-US" sz="2400" dirty="0" smtClean="0"/>
                  <a:t>nder two types of cost constraints:</a:t>
                </a:r>
              </a:p>
              <a:p>
                <a:pPr lvl="2"/>
                <a:r>
                  <a:rPr lang="en-US" sz="2000" dirty="0" smtClean="0"/>
                  <a:t>Cardinality Constraint considers the “pre-filtering” cost</a:t>
                </a:r>
                <a:r>
                  <a:rPr lang="en-US" sz="2000" dirty="0"/>
                  <a:t> </a:t>
                </a:r>
                <a:r>
                  <a:rPr lang="en-US" sz="2000" dirty="0" smtClean="0"/>
                  <a:t> </a:t>
                </a:r>
                <a:r>
                  <a:rPr lang="en-US" sz="1600" dirty="0" smtClean="0"/>
                  <a:t> |K’| &lt; M</a:t>
                </a:r>
              </a:p>
              <a:p>
                <a:pPr lvl="2"/>
                <a:r>
                  <a:rPr lang="en-US" sz="2000" dirty="0" smtClean="0"/>
                  <a:t>Budget Constraints considers the “post-processing” cost </a:t>
                </a:r>
                <a14:m>
                  <m:oMath xmlns:m="http://schemas.openxmlformats.org/officeDocument/2006/math">
                    <m:nary>
                      <m:naryPr>
                        <m:chr m:val="∑"/>
                        <m:supHide m:val="on"/>
                        <m:ctrlPr>
                          <a:rPr lang="en-US" sz="2000" i="1" smtClean="0">
                            <a:latin typeface="Cambria Math"/>
                          </a:rPr>
                        </m:ctrlPr>
                      </m:naryPr>
                      <m:sub>
                        <m:r>
                          <m:rPr>
                            <m:brk m:alnAt="7"/>
                          </m:rPr>
                          <a:rPr lang="en-US" sz="2000" b="0" i="1" smtClean="0">
                            <a:latin typeface="Cambria Math"/>
                          </a:rPr>
                          <m:t>𝑘</m:t>
                        </m:r>
                        <m:r>
                          <a:rPr lang="en-US" sz="2000" b="0" i="1" smtClean="0">
                            <a:latin typeface="Cambria Math"/>
                            <a:ea typeface="Cambria Math"/>
                          </a:rPr>
                          <m:t>∈</m:t>
                        </m:r>
                        <m:r>
                          <a:rPr lang="en-US" sz="2000" b="0" i="1" smtClean="0">
                            <a:latin typeface="Cambria Math"/>
                            <a:ea typeface="Cambria Math"/>
                          </a:rPr>
                          <m:t>𝐾</m:t>
                        </m:r>
                        <m:r>
                          <a:rPr lang="en-US" sz="2000" b="0" i="1" smtClean="0">
                            <a:latin typeface="Cambria Math"/>
                            <a:ea typeface="Cambria Math"/>
                          </a:rPr>
                          <m:t>′</m:t>
                        </m:r>
                      </m:sub>
                      <m:sup/>
                      <m:e>
                        <m:r>
                          <a:rPr lang="en-US" sz="2000" b="0" i="1" smtClean="0">
                            <a:latin typeface="Cambria Math"/>
                          </a:rPr>
                          <m:t>|</m:t>
                        </m:r>
                        <m:r>
                          <a:rPr lang="en-US" sz="2000" b="0" i="1" smtClean="0">
                            <a:latin typeface="Cambria Math"/>
                          </a:rPr>
                          <m:t>𝑉</m:t>
                        </m:r>
                        <m:r>
                          <a:rPr lang="en-US" sz="2000" b="0" i="1" smtClean="0">
                            <a:latin typeface="Cambria Math"/>
                          </a:rPr>
                          <m:t>(</m:t>
                        </m:r>
                        <m:r>
                          <a:rPr lang="en-US" sz="2000" b="0" i="1" smtClean="0">
                            <a:latin typeface="Cambria Math"/>
                          </a:rPr>
                          <m:t>𝑘</m:t>
                        </m:r>
                        <m:r>
                          <a:rPr lang="en-US" sz="2000" b="0" i="1" smtClean="0">
                            <a:latin typeface="Cambria Math"/>
                          </a:rPr>
                          <m:t>)</m:t>
                        </m:r>
                      </m:e>
                    </m:nary>
                    <m:r>
                      <a:rPr lang="en-US" sz="2000" b="0" i="1" smtClean="0">
                        <a:latin typeface="Cambria Math"/>
                      </a:rPr>
                      <m:t>|&lt;</m:t>
                    </m:r>
                    <m:r>
                      <a:rPr lang="en-US" sz="2000" b="0" i="1" smtClean="0">
                        <a:latin typeface="Cambria Math"/>
                      </a:rPr>
                      <m:t>𝐵</m:t>
                    </m:r>
                  </m:oMath>
                </a14:m>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590800"/>
                <a:ext cx="8458200" cy="3581400"/>
              </a:xfrm>
              <a:blipFill rotWithShape="1">
                <a:blip r:embed="rId2"/>
                <a:stretch>
                  <a:fillRect t="-340"/>
                </a:stretch>
              </a:blipFill>
            </p:spPr>
            <p:txBody>
              <a:bodyPr/>
              <a:lstStyle/>
              <a:p>
                <a:r>
                  <a:rPr lang="en-US">
                    <a:noFill/>
                  </a:rPr>
                  <a:t> </a:t>
                </a:r>
              </a:p>
            </p:txBody>
          </p:sp>
        </mc:Fallback>
      </mc:AlternateContent>
      <p:sp>
        <p:nvSpPr>
          <p:cNvPr id="4" name="TextBox 3"/>
          <p:cNvSpPr txBox="1"/>
          <p:nvPr/>
        </p:nvSpPr>
        <p:spPr>
          <a:xfrm>
            <a:off x="725424" y="1752600"/>
            <a:ext cx="7961376" cy="954107"/>
          </a:xfrm>
          <a:prstGeom prst="rect">
            <a:avLst/>
          </a:prstGeom>
          <a:noFill/>
        </p:spPr>
        <p:txBody>
          <a:bodyPr wrap="square" rtlCol="0">
            <a:spAutoFit/>
          </a:bodyPr>
          <a:lstStyle/>
          <a:p>
            <a:r>
              <a:rPr lang="en-US" sz="2800" b="1" dirty="0" smtClean="0">
                <a:solidFill>
                  <a:srgbClr val="00B050"/>
                </a:solidFill>
              </a:rPr>
              <a:t>We take a constrained optimization approach to model our problem</a:t>
            </a:r>
            <a:r>
              <a:rPr lang="en-US" sz="2800" dirty="0" smtClean="0">
                <a:solidFill>
                  <a:srgbClr val="92D050"/>
                </a:solidFill>
              </a:rPr>
              <a:t>. </a:t>
            </a:r>
            <a:endParaRPr lang="en-US" sz="2800" dirty="0">
              <a:solidFill>
                <a:srgbClr val="92D050"/>
              </a:solidFill>
            </a:endParaRPr>
          </a:p>
        </p:txBody>
      </p:sp>
      <p:sp>
        <p:nvSpPr>
          <p:cNvPr id="5" name="Slide Number Placeholder 4"/>
          <p:cNvSpPr>
            <a:spLocks noGrp="1"/>
          </p:cNvSpPr>
          <p:nvPr>
            <p:ph type="sldNum" sz="quarter" idx="12"/>
          </p:nvPr>
        </p:nvSpPr>
        <p:spPr/>
        <p:txBody>
          <a:bodyPr/>
          <a:lstStyle/>
          <a:p>
            <a:fld id="{18E48496-6061-4952-8C25-B8E1BA644B92}" type="slidenum">
              <a:rPr lang="en-US" smtClean="0"/>
              <a:t>35</a:t>
            </a:fld>
            <a:endParaRPr lang="en-US" dirty="0"/>
          </a:p>
        </p:txBody>
      </p:sp>
    </p:spTree>
    <p:extLst>
      <p:ext uri="{BB962C8B-B14F-4D97-AF65-F5344CB8AC3E}">
        <p14:creationId xmlns:p14="http://schemas.microsoft.com/office/powerpoint/2010/main" val="276014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problem is </a:t>
            </a:r>
            <a:r>
              <a:rPr lang="en-US" sz="3200" u="sng" dirty="0" smtClean="0"/>
              <a:t>NP</a:t>
            </a:r>
            <a:r>
              <a:rPr lang="en-US" sz="3200" dirty="0" smtClean="0"/>
              <a:t> hard</a:t>
            </a:r>
            <a:endParaRPr lang="en-US" sz="3200" dirty="0"/>
          </a:p>
        </p:txBody>
      </p:sp>
      <p:sp>
        <p:nvSpPr>
          <p:cNvPr id="3" name="Content Placeholder 2"/>
          <p:cNvSpPr>
            <a:spLocks noGrp="1"/>
          </p:cNvSpPr>
          <p:nvPr>
            <p:ph idx="1"/>
          </p:nvPr>
        </p:nvSpPr>
        <p:spPr>
          <a:xfrm>
            <a:off x="457200" y="1775193"/>
            <a:ext cx="8458200" cy="4625609"/>
          </a:xfrm>
        </p:spPr>
        <p:txBody>
          <a:bodyPr/>
          <a:lstStyle/>
          <a:p>
            <a:endParaRPr lang="en-US" dirty="0" smtClean="0"/>
          </a:p>
          <a:p>
            <a:pPr marL="118872" indent="0">
              <a:buNone/>
            </a:pPr>
            <a:endParaRPr lang="en-US" sz="2800" dirty="0" smtClean="0"/>
          </a:p>
          <a:p>
            <a:r>
              <a:rPr lang="en-US" sz="2800" dirty="0" smtClean="0"/>
              <a:t>We formally prove </a:t>
            </a:r>
            <a:r>
              <a:rPr lang="en-US" sz="2800" dirty="0"/>
              <a:t>it </a:t>
            </a:r>
            <a:r>
              <a:rPr lang="en-US" sz="2800" dirty="0" smtClean="0"/>
              <a:t>via reducing a classic NP hard problem, the </a:t>
            </a:r>
            <a:r>
              <a:rPr lang="en-US" sz="2800" b="1" dirty="0" smtClean="0"/>
              <a:t>set </a:t>
            </a:r>
            <a:r>
              <a:rPr lang="en-US" sz="2800" b="1" dirty="0"/>
              <a:t>cover </a:t>
            </a:r>
            <a:r>
              <a:rPr lang="en-US" sz="2800" dirty="0" smtClean="0"/>
              <a:t>problem, to it. </a:t>
            </a:r>
          </a:p>
          <a:p>
            <a:pPr marL="118872" indent="0">
              <a:buNone/>
            </a:pPr>
            <a:endParaRPr lang="en-US" sz="2800" dirty="0" smtClean="0"/>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6" y="2094746"/>
            <a:ext cx="8686800" cy="47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1534" y="4310908"/>
            <a:ext cx="5989320" cy="523220"/>
          </a:xfrm>
          <a:prstGeom prst="rect">
            <a:avLst/>
          </a:prstGeom>
          <a:noFill/>
        </p:spPr>
        <p:txBody>
          <a:bodyPr wrap="square" rtlCol="0">
            <a:spAutoFit/>
          </a:bodyPr>
          <a:lstStyle/>
          <a:p>
            <a:r>
              <a:rPr lang="en-US" sz="2800" dirty="0">
                <a:solidFill>
                  <a:srgbClr val="FF0000"/>
                </a:solidFill>
              </a:rPr>
              <a:t>H</a:t>
            </a:r>
            <a:r>
              <a:rPr lang="en-US" sz="2800" dirty="0" smtClean="0">
                <a:solidFill>
                  <a:srgbClr val="FF0000"/>
                </a:solidFill>
              </a:rPr>
              <a:t>ow can we select K’ very efficiently? </a:t>
            </a:r>
            <a:endParaRPr lang="en-US" sz="2800" dirty="0">
              <a:solidFill>
                <a:srgbClr val="FF0000"/>
              </a:solidFill>
            </a:endParaRPr>
          </a:p>
        </p:txBody>
      </p:sp>
      <p:sp>
        <p:nvSpPr>
          <p:cNvPr id="5" name="Slide Number Placeholder 4"/>
          <p:cNvSpPr>
            <a:spLocks noGrp="1"/>
          </p:cNvSpPr>
          <p:nvPr>
            <p:ph type="sldNum" sz="quarter" idx="12"/>
          </p:nvPr>
        </p:nvSpPr>
        <p:spPr/>
        <p:txBody>
          <a:bodyPr/>
          <a:lstStyle/>
          <a:p>
            <a:fld id="{18E48496-6061-4952-8C25-B8E1BA644B92}" type="slidenum">
              <a:rPr lang="en-US" smtClean="0"/>
              <a:t>36</a:t>
            </a:fld>
            <a:endParaRPr lang="en-US" dirty="0"/>
          </a:p>
        </p:txBody>
      </p:sp>
    </p:spTree>
    <p:extLst>
      <p:ext uri="{BB962C8B-B14F-4D97-AF65-F5344CB8AC3E}">
        <p14:creationId xmlns:p14="http://schemas.microsoft.com/office/powerpoint/2010/main" val="31379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38322" cy="1252728"/>
          </a:xfrm>
        </p:spPr>
        <p:txBody>
          <a:bodyPr>
            <a:normAutofit/>
          </a:bodyPr>
          <a:lstStyle/>
          <a:p>
            <a:r>
              <a:rPr lang="en-US" sz="3200" dirty="0" smtClean="0"/>
              <a:t>Contribution 1: we prove that our problem has a desired </a:t>
            </a:r>
            <a:r>
              <a:rPr lang="en-US" sz="3200" u="sng" dirty="0" err="1" smtClean="0"/>
              <a:t>submodular</a:t>
            </a:r>
            <a:r>
              <a:rPr lang="en-US" sz="3200" dirty="0" smtClean="0"/>
              <a:t> property. </a:t>
            </a:r>
            <a:endParaRPr lang="en-US" sz="3200" dirty="0"/>
          </a:p>
        </p:txBody>
      </p:sp>
      <p:sp>
        <p:nvSpPr>
          <p:cNvPr id="3" name="Content Placeholder 2"/>
          <p:cNvSpPr>
            <a:spLocks noGrp="1"/>
          </p:cNvSpPr>
          <p:nvPr>
            <p:ph idx="1"/>
          </p:nvPr>
        </p:nvSpPr>
        <p:spPr/>
        <p:txBody>
          <a:bodyPr/>
          <a:lstStyle/>
          <a:p>
            <a:endParaRPr lang="en-US" dirty="0" smtClean="0"/>
          </a:p>
          <a:p>
            <a:endParaRPr lang="en-US" dirty="0"/>
          </a:p>
          <a:p>
            <a:pPr marL="118872" indent="0">
              <a:buNone/>
            </a:pPr>
            <a:r>
              <a:rPr lang="en-US" dirty="0" smtClean="0"/>
              <a:t> </a:t>
            </a:r>
          </a:p>
          <a:p>
            <a:r>
              <a:rPr lang="en-US" sz="2800" dirty="0" smtClean="0"/>
              <a:t>Maximizing a sub-modular function with </a:t>
            </a:r>
            <a:r>
              <a:rPr lang="en-US" sz="2800" b="1" dirty="0" smtClean="0"/>
              <a:t>budget</a:t>
            </a:r>
            <a:r>
              <a:rPr lang="en-US" sz="2800" dirty="0" smtClean="0"/>
              <a:t> or </a:t>
            </a:r>
            <a:r>
              <a:rPr lang="en-US" sz="2800" b="1" dirty="0" smtClean="0"/>
              <a:t>cardinality</a:t>
            </a:r>
            <a:r>
              <a:rPr lang="en-US" sz="2800" dirty="0" smtClean="0"/>
              <a:t> constraint can be solved in a </a:t>
            </a:r>
            <a:r>
              <a:rPr lang="en-US" sz="2800" b="1" dirty="0" smtClean="0"/>
              <a:t>greedy</a:t>
            </a:r>
            <a:r>
              <a:rPr lang="en-US" sz="2800" dirty="0" smtClean="0"/>
              <a:t> way with a </a:t>
            </a:r>
            <a:r>
              <a:rPr lang="en-US" sz="2800" b="1" dirty="0" smtClean="0"/>
              <a:t>guaranteed </a:t>
            </a:r>
            <a:r>
              <a:rPr lang="en-US" sz="2800" dirty="0" smtClean="0"/>
              <a:t>approximation rate.</a:t>
            </a:r>
          </a:p>
          <a:p>
            <a:endParaRPr lang="en-US" sz="2800" dirty="0" smtClean="0"/>
          </a:p>
          <a:p>
            <a:endParaRPr lang="en-US" dirty="0" smtClean="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28" y="2370859"/>
            <a:ext cx="762952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31534" y="5083546"/>
            <a:ext cx="5989320" cy="523220"/>
          </a:xfrm>
          <a:prstGeom prst="rect">
            <a:avLst/>
          </a:prstGeom>
          <a:noFill/>
        </p:spPr>
        <p:txBody>
          <a:bodyPr wrap="square" rtlCol="0">
            <a:spAutoFit/>
          </a:bodyPr>
          <a:lstStyle/>
          <a:p>
            <a:r>
              <a:rPr lang="en-US" sz="2800" dirty="0">
                <a:solidFill>
                  <a:srgbClr val="FF0000"/>
                </a:solidFill>
              </a:rPr>
              <a:t>H</a:t>
            </a:r>
            <a:r>
              <a:rPr lang="en-US" sz="2800" dirty="0" smtClean="0">
                <a:solidFill>
                  <a:srgbClr val="FF0000"/>
                </a:solidFill>
              </a:rPr>
              <a:t>ow can we handle two constraints? </a:t>
            </a:r>
            <a:endParaRPr lang="en-US" sz="2800" dirty="0">
              <a:solidFill>
                <a:srgbClr val="FF0000"/>
              </a:solidFill>
            </a:endParaRPr>
          </a:p>
        </p:txBody>
      </p:sp>
      <p:sp>
        <p:nvSpPr>
          <p:cNvPr id="4" name="Slide Number Placeholder 3"/>
          <p:cNvSpPr>
            <a:spLocks noGrp="1"/>
          </p:cNvSpPr>
          <p:nvPr>
            <p:ph type="sldNum" sz="quarter" idx="12"/>
          </p:nvPr>
        </p:nvSpPr>
        <p:spPr/>
        <p:txBody>
          <a:bodyPr/>
          <a:lstStyle/>
          <a:p>
            <a:fld id="{18E48496-6061-4952-8C25-B8E1BA644B92}" type="slidenum">
              <a:rPr lang="en-US" smtClean="0"/>
              <a:t>37</a:t>
            </a:fld>
            <a:endParaRPr lang="en-US" dirty="0"/>
          </a:p>
        </p:txBody>
      </p:sp>
    </p:spTree>
    <p:extLst>
      <p:ext uri="{BB962C8B-B14F-4D97-AF65-F5344CB8AC3E}">
        <p14:creationId xmlns:p14="http://schemas.microsoft.com/office/powerpoint/2010/main" val="224478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Contribution 2: </a:t>
            </a:r>
            <a:r>
              <a:rPr lang="en-US" sz="3200" dirty="0"/>
              <a:t>w</a:t>
            </a:r>
            <a:r>
              <a:rPr lang="en-US" sz="3200" dirty="0" smtClean="0"/>
              <a:t>e extend the current algorithms to handle two constraints</a:t>
            </a:r>
            <a:endParaRPr lang="en-US" sz="32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672" y="2611582"/>
            <a:ext cx="735348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95400" y="3124200"/>
            <a:ext cx="3962400" cy="381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5507368" y="3333387"/>
            <a:ext cx="2057400" cy="646331"/>
          </a:xfrm>
          <a:prstGeom prst="rect">
            <a:avLst/>
          </a:prstGeom>
          <a:noFill/>
        </p:spPr>
        <p:txBody>
          <a:bodyPr wrap="square" rtlCol="0">
            <a:spAutoFit/>
          </a:bodyPr>
          <a:lstStyle/>
          <a:p>
            <a:r>
              <a:rPr lang="en-US" dirty="0" smtClean="0">
                <a:solidFill>
                  <a:srgbClr val="FF0000"/>
                </a:solidFill>
              </a:rPr>
              <a:t>Handle the budget constraint first</a:t>
            </a:r>
            <a:endParaRPr lang="en-US" dirty="0">
              <a:solidFill>
                <a:srgbClr val="FF0000"/>
              </a:solidFill>
            </a:endParaRPr>
          </a:p>
        </p:txBody>
      </p:sp>
      <p:sp>
        <p:nvSpPr>
          <p:cNvPr id="7" name="Rectangle 6"/>
          <p:cNvSpPr/>
          <p:nvPr/>
        </p:nvSpPr>
        <p:spPr>
          <a:xfrm>
            <a:off x="2438400" y="4114800"/>
            <a:ext cx="3581400" cy="381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5507368" y="4724400"/>
            <a:ext cx="2057400" cy="923330"/>
          </a:xfrm>
          <a:prstGeom prst="rect">
            <a:avLst/>
          </a:prstGeom>
          <a:noFill/>
        </p:spPr>
        <p:txBody>
          <a:bodyPr wrap="square" rtlCol="0">
            <a:spAutoFit/>
          </a:bodyPr>
          <a:lstStyle/>
          <a:p>
            <a:r>
              <a:rPr lang="en-US" dirty="0" smtClean="0">
                <a:solidFill>
                  <a:srgbClr val="FF0000"/>
                </a:solidFill>
              </a:rPr>
              <a:t>Handle the other constraint if necessary </a:t>
            </a:r>
            <a:endParaRPr lang="en-US" dirty="0">
              <a:solidFill>
                <a:srgbClr val="FF0000"/>
              </a:solidFill>
            </a:endParaRPr>
          </a:p>
        </p:txBody>
      </p:sp>
      <p:sp>
        <p:nvSpPr>
          <p:cNvPr id="8" name="TextBox 7"/>
          <p:cNvSpPr txBox="1"/>
          <p:nvPr/>
        </p:nvSpPr>
        <p:spPr>
          <a:xfrm>
            <a:off x="838200" y="5878561"/>
            <a:ext cx="7543800" cy="461665"/>
          </a:xfrm>
          <a:prstGeom prst="rect">
            <a:avLst/>
          </a:prstGeom>
          <a:noFill/>
        </p:spPr>
        <p:txBody>
          <a:bodyPr wrap="square" rtlCol="0">
            <a:spAutoFit/>
          </a:bodyPr>
          <a:lstStyle/>
          <a:p>
            <a:r>
              <a:rPr lang="en-US" sz="2400" dirty="0" smtClean="0"/>
              <a:t>We also derive the approximation bound for this algorithm  </a:t>
            </a:r>
            <a:endParaRPr lang="en-US" sz="2400" dirty="0"/>
          </a:p>
        </p:txBody>
      </p:sp>
      <p:sp>
        <p:nvSpPr>
          <p:cNvPr id="3" name="TextBox 2"/>
          <p:cNvSpPr txBox="1"/>
          <p:nvPr/>
        </p:nvSpPr>
        <p:spPr>
          <a:xfrm>
            <a:off x="1219200" y="1937266"/>
            <a:ext cx="6477000" cy="369332"/>
          </a:xfrm>
          <a:prstGeom prst="rect">
            <a:avLst/>
          </a:prstGeom>
          <a:noFill/>
        </p:spPr>
        <p:txBody>
          <a:bodyPr wrap="square" rtlCol="0">
            <a:spAutoFit/>
          </a:bodyPr>
          <a:lstStyle/>
          <a:p>
            <a:r>
              <a:rPr lang="en-US" dirty="0"/>
              <a:t>Our algorithm handles multiple constraints one by one. </a:t>
            </a:r>
          </a:p>
        </p:txBody>
      </p:sp>
      <p:sp>
        <p:nvSpPr>
          <p:cNvPr id="4" name="Slide Number Placeholder 3"/>
          <p:cNvSpPr>
            <a:spLocks noGrp="1"/>
          </p:cNvSpPr>
          <p:nvPr>
            <p:ph type="sldNum" sz="quarter" idx="12"/>
          </p:nvPr>
        </p:nvSpPr>
        <p:spPr/>
        <p:txBody>
          <a:bodyPr/>
          <a:lstStyle/>
          <a:p>
            <a:fld id="{18E48496-6061-4952-8C25-B8E1BA644B92}" type="slidenum">
              <a:rPr lang="en-US" smtClean="0"/>
              <a:t>38</a:t>
            </a:fld>
            <a:endParaRPr lang="en-US" dirty="0"/>
          </a:p>
        </p:txBody>
      </p:sp>
    </p:spTree>
    <p:extLst>
      <p:ext uri="{BB962C8B-B14F-4D97-AF65-F5344CB8AC3E}">
        <p14:creationId xmlns:p14="http://schemas.microsoft.com/office/powerpoint/2010/main" val="344289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We design a set of experiments to fully evaluate ATM</a:t>
            </a:r>
            <a:endParaRPr lang="en-US" sz="3200" dirty="0"/>
          </a:p>
        </p:txBody>
      </p:sp>
      <p:sp>
        <p:nvSpPr>
          <p:cNvPr id="3" name="Content Placeholder 2"/>
          <p:cNvSpPr>
            <a:spLocks noGrp="1"/>
          </p:cNvSpPr>
          <p:nvPr>
            <p:ph idx="1"/>
          </p:nvPr>
        </p:nvSpPr>
        <p:spPr/>
        <p:txBody>
          <a:bodyPr>
            <a:normAutofit/>
          </a:bodyPr>
          <a:lstStyle/>
          <a:p>
            <a:r>
              <a:rPr lang="en-US" sz="2800" dirty="0" smtClean="0"/>
              <a:t>Use Two Settings </a:t>
            </a:r>
          </a:p>
          <a:p>
            <a:pPr lvl="1"/>
            <a:r>
              <a:rPr lang="en-US" dirty="0" smtClean="0"/>
              <a:t>Fixed Corpus of 500 millions of Tweets</a:t>
            </a:r>
          </a:p>
          <a:p>
            <a:pPr lvl="1"/>
            <a:r>
              <a:rPr lang="en-US" dirty="0" smtClean="0"/>
              <a:t>Twitter Stream </a:t>
            </a:r>
          </a:p>
          <a:p>
            <a:r>
              <a:rPr lang="en-US" sz="2800" dirty="0" smtClean="0"/>
              <a:t>Test for Two Topics </a:t>
            </a:r>
          </a:p>
          <a:p>
            <a:pPr lvl="1"/>
            <a:r>
              <a:rPr lang="en-US" dirty="0" smtClean="0"/>
              <a:t>Building Classifiers for crime and sports</a:t>
            </a:r>
          </a:p>
          <a:p>
            <a:r>
              <a:rPr lang="en-US" sz="2800" dirty="0" smtClean="0"/>
              <a:t>Compare ATM with the </a:t>
            </a:r>
            <a:r>
              <a:rPr lang="en-US" sz="2800" dirty="0"/>
              <a:t>state of the </a:t>
            </a:r>
            <a:r>
              <a:rPr lang="en-US" sz="2800" dirty="0" smtClean="0"/>
              <a:t>art methods</a:t>
            </a:r>
          </a:p>
        </p:txBody>
      </p:sp>
      <p:sp>
        <p:nvSpPr>
          <p:cNvPr id="4" name="Slide Number Placeholder 3"/>
          <p:cNvSpPr>
            <a:spLocks noGrp="1"/>
          </p:cNvSpPr>
          <p:nvPr>
            <p:ph type="sldNum" sz="quarter" idx="12"/>
          </p:nvPr>
        </p:nvSpPr>
        <p:spPr/>
        <p:txBody>
          <a:bodyPr/>
          <a:lstStyle/>
          <a:p>
            <a:fld id="{18E48496-6061-4952-8C25-B8E1BA644B92}" type="slidenum">
              <a:rPr lang="en-US" smtClean="0"/>
              <a:t>39</a:t>
            </a:fld>
            <a:endParaRPr lang="en-US" dirty="0"/>
          </a:p>
        </p:txBody>
      </p:sp>
    </p:spTree>
    <p:extLst>
      <p:ext uri="{BB962C8B-B14F-4D97-AF65-F5344CB8AC3E}">
        <p14:creationId xmlns:p14="http://schemas.microsoft.com/office/powerpoint/2010/main" val="2190038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Compared </a:t>
            </a:r>
            <a:r>
              <a:rPr lang="en-US" sz="3200" dirty="0" smtClean="0"/>
              <a:t>to traditional media, </a:t>
            </a:r>
            <a:r>
              <a:rPr lang="en-US" sz="3200" dirty="0"/>
              <a:t>s</a:t>
            </a:r>
            <a:r>
              <a:rPr lang="en-US" sz="3200" dirty="0" smtClean="0"/>
              <a:t>ocial media have many advantages: </a:t>
            </a:r>
            <a:r>
              <a:rPr lang="en-US" sz="3200" u="sng" dirty="0" smtClean="0"/>
              <a:t>broad coverage</a:t>
            </a:r>
            <a:endParaRPr lang="en-US" sz="3200" u="sng"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670" y="5482144"/>
            <a:ext cx="5258259" cy="1025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Callout 7"/>
          <p:cNvSpPr/>
          <p:nvPr/>
        </p:nvSpPr>
        <p:spPr>
          <a:xfrm>
            <a:off x="1143000" y="4174521"/>
            <a:ext cx="1947764" cy="878342"/>
          </a:xfrm>
          <a:prstGeom prst="wedgeEllipseCallout">
            <a:avLst>
              <a:gd name="adj1" fmla="val -24488"/>
              <a:gd name="adj2" fmla="val 76756"/>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50" b="1" dirty="0"/>
              <a:t>North Korea</a:t>
            </a:r>
            <a:r>
              <a:rPr lang="en-US" sz="1050" dirty="0"/>
              <a:t> cancels peace pact with South in revenge for tough UN </a:t>
            </a:r>
            <a:r>
              <a:rPr lang="en-US" sz="1050" dirty="0" smtClean="0"/>
              <a:t>sanctions..</a:t>
            </a:r>
            <a:endParaRPr lang="en-US" dirty="0"/>
          </a:p>
        </p:txBody>
      </p:sp>
      <p:sp>
        <p:nvSpPr>
          <p:cNvPr id="15" name="Oval Callout 14"/>
          <p:cNvSpPr/>
          <p:nvPr/>
        </p:nvSpPr>
        <p:spPr>
          <a:xfrm>
            <a:off x="5638800" y="4210682"/>
            <a:ext cx="2079380" cy="783091"/>
          </a:xfrm>
          <a:prstGeom prst="wedgeEllipseCallout">
            <a:avLst>
              <a:gd name="adj1" fmla="val -25632"/>
              <a:gd name="adj2" fmla="val 85386"/>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t>I GOT MY COSTCO </a:t>
            </a:r>
            <a:r>
              <a:rPr lang="en-US" sz="1050" dirty="0" smtClean="0"/>
              <a:t>CARD. Buy </a:t>
            </a:r>
            <a:r>
              <a:rPr lang="en-US" sz="1050" dirty="0"/>
              <a:t>from Costco, </a:t>
            </a:r>
            <a:r>
              <a:rPr lang="en-US" sz="1050" dirty="0" smtClean="0"/>
              <a:t>Not </a:t>
            </a:r>
            <a:r>
              <a:rPr lang="en-US" sz="1050" b="1" dirty="0" err="1" smtClean="0"/>
              <a:t>Walmart</a:t>
            </a:r>
            <a:r>
              <a:rPr lang="en-US" sz="1050" dirty="0"/>
              <a:t>! Costco CEO: Raise Minimum Wage To $10 Per Hour</a:t>
            </a:r>
            <a:endParaRPr lang="en-US" sz="1050" b="1" dirty="0"/>
          </a:p>
        </p:txBody>
      </p:sp>
      <p:sp>
        <p:nvSpPr>
          <p:cNvPr id="9" name="TextBox 8"/>
          <p:cNvSpPr txBox="1"/>
          <p:nvPr/>
        </p:nvSpPr>
        <p:spPr>
          <a:xfrm>
            <a:off x="1278682" y="3742622"/>
            <a:ext cx="1676400" cy="369332"/>
          </a:xfrm>
          <a:prstGeom prst="rect">
            <a:avLst/>
          </a:prstGeom>
          <a:noFill/>
        </p:spPr>
        <p:txBody>
          <a:bodyPr wrap="square" rtlCol="0">
            <a:spAutoFit/>
          </a:bodyPr>
          <a:lstStyle/>
          <a:p>
            <a:r>
              <a:rPr lang="en-US" dirty="0" smtClean="0"/>
              <a:t>Global News</a:t>
            </a:r>
            <a:endParaRPr lang="en-US" dirty="0"/>
          </a:p>
        </p:txBody>
      </p:sp>
      <p:sp>
        <p:nvSpPr>
          <p:cNvPr id="18" name="TextBox 17"/>
          <p:cNvSpPr txBox="1"/>
          <p:nvPr/>
        </p:nvSpPr>
        <p:spPr>
          <a:xfrm>
            <a:off x="5864352" y="3730954"/>
            <a:ext cx="2209800" cy="381000"/>
          </a:xfrm>
          <a:prstGeom prst="rect">
            <a:avLst/>
          </a:prstGeom>
          <a:noFill/>
        </p:spPr>
        <p:txBody>
          <a:bodyPr wrap="square" rtlCol="0">
            <a:spAutoFit/>
          </a:bodyPr>
          <a:lstStyle/>
          <a:p>
            <a:r>
              <a:rPr lang="en-US" dirty="0" smtClean="0"/>
              <a:t>Personal Expressions</a:t>
            </a:r>
            <a:endParaRPr lang="en-US" dirty="0"/>
          </a:p>
        </p:txBody>
      </p:sp>
      <p:sp>
        <p:nvSpPr>
          <p:cNvPr id="22" name="TextBox 21"/>
          <p:cNvSpPr txBox="1"/>
          <p:nvPr/>
        </p:nvSpPr>
        <p:spPr>
          <a:xfrm>
            <a:off x="3640686" y="3699932"/>
            <a:ext cx="1518962" cy="369332"/>
          </a:xfrm>
          <a:prstGeom prst="rect">
            <a:avLst/>
          </a:prstGeom>
          <a:noFill/>
        </p:spPr>
        <p:txBody>
          <a:bodyPr wrap="square" rtlCol="0">
            <a:spAutoFit/>
          </a:bodyPr>
          <a:lstStyle/>
          <a:p>
            <a:r>
              <a:rPr lang="en-US" dirty="0" smtClean="0"/>
              <a:t>Local Events</a:t>
            </a:r>
            <a:endParaRPr lang="en-US" dirty="0"/>
          </a:p>
        </p:txBody>
      </p:sp>
      <p:sp>
        <p:nvSpPr>
          <p:cNvPr id="12" name="TextBox 11"/>
          <p:cNvSpPr txBox="1"/>
          <p:nvPr/>
        </p:nvSpPr>
        <p:spPr>
          <a:xfrm>
            <a:off x="3216586" y="1900192"/>
            <a:ext cx="2683718" cy="461665"/>
          </a:xfrm>
          <a:prstGeom prst="rect">
            <a:avLst/>
          </a:prstGeom>
          <a:noFill/>
        </p:spPr>
        <p:txBody>
          <a:bodyPr wrap="square" rtlCol="0">
            <a:spAutoFit/>
          </a:bodyPr>
          <a:lstStyle/>
          <a:p>
            <a:r>
              <a:rPr lang="en-US" sz="2400" b="1" dirty="0" smtClean="0">
                <a:solidFill>
                  <a:srgbClr val="00B050"/>
                </a:solidFill>
              </a:rPr>
              <a:t>Millions of Users </a:t>
            </a:r>
          </a:p>
        </p:txBody>
      </p:sp>
      <p:sp>
        <p:nvSpPr>
          <p:cNvPr id="34" name="Oval Callout 33"/>
          <p:cNvSpPr/>
          <p:nvPr/>
        </p:nvSpPr>
        <p:spPr>
          <a:xfrm>
            <a:off x="3390134" y="4189365"/>
            <a:ext cx="2020066" cy="784428"/>
          </a:xfrm>
          <a:prstGeom prst="wedgeEllipseCallout">
            <a:avLst>
              <a:gd name="adj1" fmla="val -25632"/>
              <a:gd name="adj2" fmla="val 8538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50" dirty="0"/>
              <a:t>Woman in Brigg has handbag stolen from her </a:t>
            </a:r>
            <a:r>
              <a:rPr lang="en-US" sz="1050" b="1" dirty="0"/>
              <a:t>car</a:t>
            </a:r>
            <a:r>
              <a:rPr lang="en-US" sz="1050" dirty="0"/>
              <a:t>: Police issue message about </a:t>
            </a:r>
            <a:r>
              <a:rPr lang="en-US" sz="1050" dirty="0" smtClean="0"/>
              <a:t>being vigilant following</a:t>
            </a:r>
            <a:r>
              <a:rPr lang="en-US" sz="1050" dirty="0"/>
              <a:t> </a:t>
            </a:r>
            <a:r>
              <a:rPr lang="en-US" sz="1050" b="1" dirty="0"/>
              <a:t>theft</a:t>
            </a:r>
            <a:r>
              <a:rPr lang="en-US" sz="1050" dirty="0"/>
              <a:t> </a:t>
            </a:r>
            <a:endParaRPr lang="en-US" sz="1050" b="1" dirty="0"/>
          </a:p>
        </p:txBody>
      </p:sp>
      <p:sp>
        <p:nvSpPr>
          <p:cNvPr id="19" name="TextBox 18"/>
          <p:cNvSpPr txBox="1"/>
          <p:nvPr/>
        </p:nvSpPr>
        <p:spPr>
          <a:xfrm>
            <a:off x="2685866" y="2586366"/>
            <a:ext cx="4240090" cy="461665"/>
          </a:xfrm>
          <a:prstGeom prst="rect">
            <a:avLst/>
          </a:prstGeom>
          <a:noFill/>
        </p:spPr>
        <p:txBody>
          <a:bodyPr wrap="square" rtlCol="0">
            <a:spAutoFit/>
          </a:bodyPr>
          <a:lstStyle/>
          <a:p>
            <a:r>
              <a:rPr lang="en-US" sz="2400" b="1" dirty="0" smtClean="0">
                <a:solidFill>
                  <a:srgbClr val="00B050"/>
                </a:solidFill>
              </a:rPr>
              <a:t>Every Type </a:t>
            </a:r>
            <a:r>
              <a:rPr lang="en-US" sz="2400" b="1" dirty="0">
                <a:solidFill>
                  <a:srgbClr val="00B050"/>
                </a:solidFill>
              </a:rPr>
              <a:t>of </a:t>
            </a:r>
            <a:r>
              <a:rPr lang="en-US" sz="2400" b="1" dirty="0" smtClean="0">
                <a:solidFill>
                  <a:srgbClr val="00B050"/>
                </a:solidFill>
              </a:rPr>
              <a:t> Information </a:t>
            </a:r>
            <a:endParaRPr lang="en-US" sz="2400" b="1" dirty="0">
              <a:solidFill>
                <a:srgbClr val="00B050"/>
              </a:solidFill>
            </a:endParaRPr>
          </a:p>
        </p:txBody>
      </p:sp>
      <p:sp>
        <p:nvSpPr>
          <p:cNvPr id="3" name="Slide Number Placeholder 2"/>
          <p:cNvSpPr>
            <a:spLocks noGrp="1"/>
          </p:cNvSpPr>
          <p:nvPr>
            <p:ph type="sldNum" sz="quarter" idx="12"/>
          </p:nvPr>
        </p:nvSpPr>
        <p:spPr/>
        <p:txBody>
          <a:bodyPr/>
          <a:lstStyle/>
          <a:p>
            <a:fld id="{18E48496-6061-4952-8C25-B8E1BA644B92}" type="slidenum">
              <a:rPr lang="en-US" smtClean="0"/>
              <a:t>4</a:t>
            </a:fld>
            <a:endParaRPr lang="en-US" dirty="0"/>
          </a:p>
        </p:txBody>
      </p:sp>
    </p:spTree>
    <p:extLst>
      <p:ext uri="{BB962C8B-B14F-4D97-AF65-F5344CB8AC3E}">
        <p14:creationId xmlns:p14="http://schemas.microsoft.com/office/powerpoint/2010/main" val="136102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9" grpId="0"/>
      <p:bldP spid="18" grpId="0"/>
      <p:bldP spid="22" grpId="0"/>
      <p:bldP spid="12" grpId="0"/>
      <p:bldP spid="34" grpId="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5448"/>
            <a:ext cx="8153400" cy="1252728"/>
          </a:xfrm>
        </p:spPr>
        <p:txBody>
          <a:bodyPr>
            <a:normAutofit/>
          </a:bodyPr>
          <a:lstStyle/>
          <a:p>
            <a:r>
              <a:rPr lang="en-US" sz="3200" dirty="0" smtClean="0"/>
              <a:t>For selecting keywords, ATM significantly improves baseline methods</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8" y="2313432"/>
            <a:ext cx="864852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571488" y="3450336"/>
            <a:ext cx="9144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8E48496-6061-4952-8C25-B8E1BA644B92}" type="slidenum">
              <a:rPr lang="en-US" smtClean="0"/>
              <a:t>40</a:t>
            </a:fld>
            <a:endParaRPr lang="en-US" dirty="0"/>
          </a:p>
        </p:txBody>
      </p:sp>
    </p:spTree>
    <p:extLst>
      <p:ext uri="{BB962C8B-B14F-4D97-AF65-F5344CB8AC3E}">
        <p14:creationId xmlns:p14="http://schemas.microsoft.com/office/powerpoint/2010/main" val="19678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305800" cy="1252728"/>
          </a:xfrm>
        </p:spPr>
        <p:txBody>
          <a:bodyPr>
            <a:normAutofit/>
          </a:bodyPr>
          <a:lstStyle/>
          <a:p>
            <a:r>
              <a:rPr lang="en-US" sz="3200" dirty="0" smtClean="0"/>
              <a:t>For sampling tweets, ATM samples randomly</a:t>
            </a:r>
            <a:endParaRPr lang="en-US" sz="32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80" y="2133600"/>
            <a:ext cx="606378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18E48496-6061-4952-8C25-B8E1BA644B92}" type="slidenum">
              <a:rPr lang="en-US" smtClean="0"/>
              <a:t>41</a:t>
            </a:fld>
            <a:endParaRPr lang="en-US" dirty="0"/>
          </a:p>
        </p:txBody>
      </p:sp>
    </p:spTree>
    <p:extLst>
      <p:ext uri="{BB962C8B-B14F-4D97-AF65-F5344CB8AC3E}">
        <p14:creationId xmlns:p14="http://schemas.microsoft.com/office/powerpoint/2010/main" val="1226697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57" y="0"/>
            <a:ext cx="8686800" cy="1252728"/>
          </a:xfrm>
        </p:spPr>
        <p:txBody>
          <a:bodyPr>
            <a:noAutofit/>
          </a:bodyPr>
          <a:lstStyle/>
          <a:p>
            <a:r>
              <a:rPr lang="en-US" sz="3200" dirty="0"/>
              <a:t>C</a:t>
            </a:r>
            <a:r>
              <a:rPr lang="en-US" sz="3200" dirty="0" smtClean="0"/>
              <a:t>ase study on Twitter stream: ATM selects “optimal” and “continuous” keywords</a:t>
            </a:r>
            <a:endParaRPr lang="en-US" sz="3200" dirty="0"/>
          </a:p>
        </p:txBody>
      </p:sp>
      <p:sp>
        <p:nvSpPr>
          <p:cNvPr id="3" name="Content Placeholder 2"/>
          <p:cNvSpPr>
            <a:spLocks noGrp="1"/>
          </p:cNvSpPr>
          <p:nvPr>
            <p:ph idx="1"/>
          </p:nvPr>
        </p:nvSpPr>
        <p:spPr/>
        <p:txBody>
          <a:bodyPr/>
          <a:lstStyle/>
          <a:p>
            <a:pPr marL="118872" indent="0">
              <a:buNone/>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23" y="2403799"/>
            <a:ext cx="8467269"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876800" y="3537800"/>
            <a:ext cx="1219200" cy="404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96200" y="3525078"/>
            <a:ext cx="609600" cy="304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8E48496-6061-4952-8C25-B8E1BA644B92}" type="slidenum">
              <a:rPr lang="en-US" smtClean="0"/>
              <a:t>42</a:t>
            </a:fld>
            <a:endParaRPr lang="en-US" dirty="0"/>
          </a:p>
        </p:txBody>
      </p:sp>
    </p:spTree>
    <p:extLst>
      <p:ext uri="{BB962C8B-B14F-4D97-AF65-F5344CB8AC3E}">
        <p14:creationId xmlns:p14="http://schemas.microsoft.com/office/powerpoint/2010/main" val="362629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Summary: we </a:t>
            </a:r>
            <a:r>
              <a:rPr lang="en-US" sz="3200" dirty="0"/>
              <a:t>propose ATM </a:t>
            </a:r>
            <a:r>
              <a:rPr lang="en-US" sz="3200" dirty="0" smtClean="0"/>
              <a:t>to monitor </a:t>
            </a:r>
            <a:r>
              <a:rPr lang="en-US" sz="3200" u="sng" dirty="0" smtClean="0"/>
              <a:t>big</a:t>
            </a:r>
            <a:r>
              <a:rPr lang="en-US" sz="3200" dirty="0" smtClean="0"/>
              <a:t> </a:t>
            </a:r>
            <a:r>
              <a:rPr lang="en-US" sz="3200" dirty="0"/>
              <a:t>social media </a:t>
            </a:r>
            <a:r>
              <a:rPr lang="en-US" sz="3200" dirty="0" smtClean="0"/>
              <a:t>data efficiently</a:t>
            </a:r>
            <a:endParaRPr lang="en-US" sz="3200" dirty="0"/>
          </a:p>
        </p:txBody>
      </p:sp>
      <p:sp>
        <p:nvSpPr>
          <p:cNvPr id="3" name="Rectangle 2"/>
          <p:cNvSpPr/>
          <p:nvPr/>
        </p:nvSpPr>
        <p:spPr>
          <a:xfrm>
            <a:off x="457200" y="4495800"/>
            <a:ext cx="8392248" cy="830997"/>
          </a:xfrm>
          <a:prstGeom prst="rect">
            <a:avLst/>
          </a:prstGeom>
        </p:spPr>
        <p:txBody>
          <a:bodyPr wrap="square">
            <a:spAutoFit/>
          </a:bodyPr>
          <a:lstStyle/>
          <a:p>
            <a:pPr marL="342900" indent="-342900">
              <a:buFont typeface="Arial" pitchFamily="34" charset="0"/>
              <a:buChar char="•"/>
            </a:pPr>
            <a:r>
              <a:rPr lang="en-US" sz="2400" dirty="0" smtClean="0"/>
              <a:t> A sampling algorithm to sample </a:t>
            </a:r>
            <a:r>
              <a:rPr lang="en-US" sz="2400" u="sng" dirty="0"/>
              <a:t>sufficient</a:t>
            </a:r>
            <a:r>
              <a:rPr lang="en-US" sz="2400" dirty="0"/>
              <a:t> and </a:t>
            </a:r>
            <a:r>
              <a:rPr lang="en-US" sz="2400" u="sng" dirty="0"/>
              <a:t>random</a:t>
            </a:r>
            <a:r>
              <a:rPr lang="en-US" sz="2400" dirty="0"/>
              <a:t> tweets with </a:t>
            </a:r>
            <a:r>
              <a:rPr lang="en-US" sz="2400" u="sng" dirty="0" smtClean="0"/>
              <a:t>limited </a:t>
            </a:r>
            <a:r>
              <a:rPr lang="en-US" sz="2400" dirty="0" smtClean="0"/>
              <a:t>and </a:t>
            </a:r>
            <a:r>
              <a:rPr lang="en-US" sz="2400" u="sng" dirty="0" smtClean="0"/>
              <a:t>biased</a:t>
            </a:r>
            <a:r>
              <a:rPr lang="en-US" sz="2400" dirty="0" smtClean="0"/>
              <a:t> APIs</a:t>
            </a:r>
            <a:endParaRPr lang="en-US" sz="2400" dirty="0"/>
          </a:p>
        </p:txBody>
      </p:sp>
      <p:sp>
        <p:nvSpPr>
          <p:cNvPr id="42" name="Rectangle 41"/>
          <p:cNvSpPr/>
          <p:nvPr/>
        </p:nvSpPr>
        <p:spPr>
          <a:xfrm>
            <a:off x="480480" y="5424333"/>
            <a:ext cx="8392248" cy="830997"/>
          </a:xfrm>
          <a:prstGeom prst="rect">
            <a:avLst/>
          </a:prstGeom>
        </p:spPr>
        <p:txBody>
          <a:bodyPr wrap="square">
            <a:spAutoFit/>
          </a:bodyPr>
          <a:lstStyle/>
          <a:p>
            <a:pPr marL="342900" indent="-342900">
              <a:buFont typeface="Arial" pitchFamily="34" charset="0"/>
              <a:buChar char="•"/>
            </a:pPr>
            <a:r>
              <a:rPr lang="en-US" sz="2400" dirty="0" smtClean="0"/>
              <a:t>An </a:t>
            </a:r>
            <a:r>
              <a:rPr lang="en-US" sz="2400" u="sng" dirty="0" smtClean="0"/>
              <a:t>efficient</a:t>
            </a:r>
            <a:r>
              <a:rPr lang="en-US" sz="2400" dirty="0" smtClean="0"/>
              <a:t> algorithm </a:t>
            </a:r>
            <a:r>
              <a:rPr lang="en-US" sz="2400" dirty="0"/>
              <a:t>for selecting </a:t>
            </a:r>
            <a:r>
              <a:rPr lang="en-US" sz="2400" u="sng" dirty="0"/>
              <a:t>optimal</a:t>
            </a:r>
            <a:r>
              <a:rPr lang="en-US" sz="2400" dirty="0"/>
              <a:t> keywords under </a:t>
            </a:r>
            <a:r>
              <a:rPr lang="en-US" sz="2400" dirty="0" smtClean="0"/>
              <a:t>multiple </a:t>
            </a:r>
            <a:r>
              <a:rPr lang="en-US" sz="2400" u="sng" dirty="0"/>
              <a:t>cost budgets</a:t>
            </a:r>
            <a:r>
              <a:rPr lang="en-US" sz="2400" dirty="0" smtClean="0"/>
              <a:t>.</a:t>
            </a:r>
            <a:endParaRPr lang="en-US" sz="2400" dirty="0"/>
          </a:p>
        </p:txBody>
      </p:sp>
      <p:sp>
        <p:nvSpPr>
          <p:cNvPr id="41" name="Slide Number Placeholder 40"/>
          <p:cNvSpPr>
            <a:spLocks noGrp="1"/>
          </p:cNvSpPr>
          <p:nvPr>
            <p:ph type="sldNum" sz="quarter" idx="12"/>
          </p:nvPr>
        </p:nvSpPr>
        <p:spPr/>
        <p:txBody>
          <a:bodyPr/>
          <a:lstStyle/>
          <a:p>
            <a:fld id="{18E48496-6061-4952-8C25-B8E1BA644B92}" type="slidenum">
              <a:rPr lang="en-US" smtClean="0"/>
              <a:t>43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63832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83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717397" y="1711322"/>
            <a:ext cx="7660447" cy="4630851"/>
            <a:chOff x="1026352" y="1769949"/>
            <a:chExt cx="7660447" cy="4630851"/>
          </a:xfrm>
        </p:grpSpPr>
        <p:grpSp>
          <p:nvGrpSpPr>
            <p:cNvPr id="43" name="Group 42"/>
            <p:cNvGrpSpPr/>
            <p:nvPr/>
          </p:nvGrpSpPr>
          <p:grpSpPr>
            <a:xfrm>
              <a:off x="1026352" y="1769949"/>
              <a:ext cx="7660447" cy="4630851"/>
              <a:chOff x="1026352" y="1769949"/>
              <a:chExt cx="7660447" cy="4630851"/>
            </a:xfrm>
          </p:grpSpPr>
          <p:grpSp>
            <p:nvGrpSpPr>
              <p:cNvPr id="45" name="Group 44"/>
              <p:cNvGrpSpPr/>
              <p:nvPr/>
            </p:nvGrpSpPr>
            <p:grpSpPr>
              <a:xfrm>
                <a:off x="1026352" y="1769949"/>
                <a:ext cx="7660447" cy="4630851"/>
                <a:chOff x="1026352" y="1769949"/>
                <a:chExt cx="7660447" cy="4630851"/>
              </a:xfrm>
            </p:grpSpPr>
            <p:grpSp>
              <p:nvGrpSpPr>
                <p:cNvPr id="47" name="Group 46"/>
                <p:cNvGrpSpPr/>
                <p:nvPr/>
              </p:nvGrpSpPr>
              <p:grpSpPr>
                <a:xfrm>
                  <a:off x="1026352" y="1769949"/>
                  <a:ext cx="7660447" cy="4630851"/>
                  <a:chOff x="1026352" y="1769949"/>
                  <a:chExt cx="7660447" cy="4630851"/>
                </a:xfrm>
              </p:grpSpPr>
              <p:grpSp>
                <p:nvGrpSpPr>
                  <p:cNvPr id="49" name="Group 48"/>
                  <p:cNvGrpSpPr/>
                  <p:nvPr/>
                </p:nvGrpSpPr>
                <p:grpSpPr>
                  <a:xfrm>
                    <a:off x="1026352" y="1775562"/>
                    <a:ext cx="7660447" cy="4625238"/>
                    <a:chOff x="886372" y="1650704"/>
                    <a:chExt cx="6811872" cy="4216694"/>
                  </a:xfrm>
                </p:grpSpPr>
                <p:grpSp>
                  <p:nvGrpSpPr>
                    <p:cNvPr id="51" name="Group 50"/>
                    <p:cNvGrpSpPr/>
                    <p:nvPr/>
                  </p:nvGrpSpPr>
                  <p:grpSpPr>
                    <a:xfrm>
                      <a:off x="886372" y="1650704"/>
                      <a:ext cx="6808723" cy="914400"/>
                      <a:chOff x="1295400" y="1600200"/>
                      <a:chExt cx="6808723" cy="914400"/>
                    </a:xfrm>
                  </p:grpSpPr>
                  <p:sp>
                    <p:nvSpPr>
                      <p:cNvPr id="84" name="Rectangle 83"/>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5" name="TextBox 84"/>
                      <p:cNvSpPr txBox="1"/>
                      <p:nvPr/>
                    </p:nvSpPr>
                    <p:spPr>
                      <a:xfrm>
                        <a:off x="1295400"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52" name="Rectangle 51"/>
                    <p:cNvSpPr/>
                    <p:nvPr/>
                  </p:nvSpPr>
                  <p:spPr>
                    <a:xfrm>
                      <a:off x="916444" y="3735432"/>
                      <a:ext cx="6781800" cy="1066800"/>
                    </a:xfrm>
                    <a:prstGeom prst="rect">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3" name="TextBox 52"/>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54" name="Rectangle 53"/>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5" name="TextBox 54"/>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56" name="Rectangle 55"/>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7" name="TextBox 56"/>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58" name="Flowchart: Magnetic Disk 57"/>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59" name="Rectangle 58"/>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60" name="Oval 59"/>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61" name="Right Arrow 60"/>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2" name="Right Arrow 61"/>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3" name="Rectangle 62"/>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64" name="Rectangle 63"/>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65" name="Flowchart: Card 64"/>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66" name="Flowchart: Card 65"/>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67" name="Oval 66"/>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68" name="Right Arrow 67"/>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9" name="Right Arrow 68"/>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0" name="Rectangle 69"/>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71" name="Oval 70"/>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72" name="Right Arrow 71"/>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3" name="Right Arrow 72"/>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4" name="Flowchart: Preparation 73"/>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75" name="Flowchart: Preparation 74"/>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76" name="Picture 75"/>
                    <p:cNvPicPr/>
                    <p:nvPr/>
                  </p:nvPicPr>
                  <p:blipFill>
                    <a:blip r:embed="rId2"/>
                    <a:stretch>
                      <a:fillRect/>
                    </a:stretch>
                  </p:blipFill>
                  <p:spPr>
                    <a:xfrm>
                      <a:off x="2718478" y="2021910"/>
                      <a:ext cx="629726" cy="522135"/>
                    </a:xfrm>
                    <a:prstGeom prst="rect">
                      <a:avLst/>
                    </a:prstGeom>
                  </p:spPr>
                </p:pic>
                <p:sp>
                  <p:nvSpPr>
                    <p:cNvPr id="77"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78"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79" name="Picture 78"/>
                    <p:cNvPicPr/>
                    <p:nvPr/>
                  </p:nvPicPr>
                  <p:blipFill>
                    <a:blip r:embed="rId3"/>
                    <a:stretch>
                      <a:fillRect/>
                    </a:stretch>
                  </p:blipFill>
                  <p:spPr>
                    <a:xfrm>
                      <a:off x="4444714" y="2086127"/>
                      <a:ext cx="575123" cy="402590"/>
                    </a:xfrm>
                    <a:prstGeom prst="rect">
                      <a:avLst/>
                    </a:prstGeom>
                  </p:spPr>
                </p:pic>
                <p:pic>
                  <p:nvPicPr>
                    <p:cNvPr id="80" name="Picture 79"/>
                    <p:cNvPicPr/>
                    <p:nvPr/>
                  </p:nvPicPr>
                  <p:blipFill>
                    <a:blip r:embed="rId4"/>
                    <a:stretch>
                      <a:fillRect/>
                    </a:stretch>
                  </p:blipFill>
                  <p:spPr>
                    <a:xfrm>
                      <a:off x="5699411" y="2021910"/>
                      <a:ext cx="513878" cy="466807"/>
                    </a:xfrm>
                    <a:prstGeom prst="rect">
                      <a:avLst/>
                    </a:prstGeom>
                  </p:spPr>
                </p:pic>
                <p:sp>
                  <p:nvSpPr>
                    <p:cNvPr id="81"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82" name="Rectangle 81"/>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83" name="Rectangle 82"/>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50" name="TextBox 49"/>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48" name="TextBox 47"/>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46" name="TextBox 45"/>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44" name="TextBox 43"/>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
        <p:nvSpPr>
          <p:cNvPr id="2" name="Title 1"/>
          <p:cNvSpPr>
            <a:spLocks noGrp="1"/>
          </p:cNvSpPr>
          <p:nvPr>
            <p:ph type="title"/>
          </p:nvPr>
        </p:nvSpPr>
        <p:spPr>
          <a:xfrm>
            <a:off x="228600" y="152400"/>
            <a:ext cx="8229600" cy="1252728"/>
          </a:xfrm>
        </p:spPr>
        <p:txBody>
          <a:bodyPr>
            <a:noAutofit/>
          </a:bodyPr>
          <a:lstStyle/>
          <a:p>
            <a:r>
              <a:rPr lang="en-US" sz="3200" dirty="0" smtClean="0"/>
              <a:t>Profiling User’s </a:t>
            </a:r>
            <a:r>
              <a:rPr lang="en-US" sz="3200" i="1" dirty="0" smtClean="0"/>
              <a:t>Home </a:t>
            </a:r>
            <a:r>
              <a:rPr lang="en-US" sz="3200" i="1" dirty="0"/>
              <a:t>Locations from Noisy Social </a:t>
            </a:r>
            <a:r>
              <a:rPr lang="en-US" sz="3200" i="1" dirty="0" smtClean="0"/>
              <a:t>Media</a:t>
            </a:r>
            <a:endParaRPr lang="en-US" sz="3200" dirty="0"/>
          </a:p>
        </p:txBody>
      </p:sp>
      <p:sp>
        <p:nvSpPr>
          <p:cNvPr id="40" name="Oval 39"/>
          <p:cNvSpPr/>
          <p:nvPr/>
        </p:nvSpPr>
        <p:spPr>
          <a:xfrm>
            <a:off x="2930182" y="4194937"/>
            <a:ext cx="3032887" cy="550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40"/>
          <p:cNvSpPr>
            <a:spLocks noGrp="1"/>
          </p:cNvSpPr>
          <p:nvPr>
            <p:ph type="sldNum" sz="quarter" idx="12"/>
          </p:nvPr>
        </p:nvSpPr>
        <p:spPr/>
        <p:txBody>
          <a:bodyPr/>
          <a:lstStyle/>
          <a:p>
            <a:fld id="{18E48496-6061-4952-8C25-B8E1BA644B92}" type="slidenum">
              <a:rPr lang="en-US" smtClean="0"/>
              <a:t>44</a:t>
            </a:fld>
            <a:endParaRPr lang="en-US" dirty="0"/>
          </a:p>
        </p:txBody>
      </p:sp>
    </p:spTree>
    <p:extLst>
      <p:ext uri="{BB962C8B-B14F-4D97-AF65-F5344CB8AC3E}">
        <p14:creationId xmlns:p14="http://schemas.microsoft.com/office/powerpoint/2010/main" val="297432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639" y="91440"/>
            <a:ext cx="8686800" cy="1252728"/>
          </a:xfrm>
        </p:spPr>
        <p:txBody>
          <a:bodyPr>
            <a:noAutofit/>
          </a:bodyPr>
          <a:lstStyle/>
          <a:p>
            <a:pPr algn="l"/>
            <a:r>
              <a:rPr lang="en-US" sz="3200" dirty="0" smtClean="0"/>
              <a:t>Profiling users’ essential attributes is important for many services</a:t>
            </a:r>
            <a:endParaRPr lang="en-US" sz="3200" dirty="0"/>
          </a:p>
        </p:txBody>
      </p:sp>
      <p:grpSp>
        <p:nvGrpSpPr>
          <p:cNvPr id="16" name="Group 15"/>
          <p:cNvGrpSpPr/>
          <p:nvPr/>
        </p:nvGrpSpPr>
        <p:grpSpPr>
          <a:xfrm>
            <a:off x="5732652" y="2519930"/>
            <a:ext cx="2657789" cy="1486451"/>
            <a:chOff x="5674104" y="2571467"/>
            <a:chExt cx="2657789" cy="1486451"/>
          </a:xfrm>
        </p:grpSpPr>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4104" y="2989591"/>
              <a:ext cx="2657789" cy="106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5791200" y="2571467"/>
              <a:ext cx="2362200" cy="369332"/>
            </a:xfrm>
            <a:prstGeom prst="rect">
              <a:avLst/>
            </a:prstGeom>
            <a:noFill/>
          </p:spPr>
          <p:txBody>
            <a:bodyPr wrap="square" rtlCol="0">
              <a:spAutoFit/>
            </a:bodyPr>
            <a:lstStyle/>
            <a:p>
              <a:r>
                <a:rPr lang="en-US" b="1" dirty="0" smtClean="0"/>
                <a:t>Personalized Search</a:t>
              </a:r>
              <a:endParaRPr lang="en-US" b="1" dirty="0"/>
            </a:p>
          </p:txBody>
        </p:sp>
      </p:grpSp>
      <p:grpSp>
        <p:nvGrpSpPr>
          <p:cNvPr id="19" name="Group 18"/>
          <p:cNvGrpSpPr/>
          <p:nvPr/>
        </p:nvGrpSpPr>
        <p:grpSpPr>
          <a:xfrm>
            <a:off x="5791200" y="4139701"/>
            <a:ext cx="2898393" cy="1575994"/>
            <a:chOff x="5791200" y="4139701"/>
            <a:chExt cx="2898393" cy="1575994"/>
          </a:xfrm>
        </p:grpSpPr>
        <p:pic>
          <p:nvPicPr>
            <p:cNvPr id="104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634892"/>
              <a:ext cx="2540694" cy="108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5791200" y="4139701"/>
              <a:ext cx="2898393" cy="369332"/>
            </a:xfrm>
            <a:prstGeom prst="rect">
              <a:avLst/>
            </a:prstGeom>
            <a:noFill/>
          </p:spPr>
          <p:txBody>
            <a:bodyPr wrap="square" rtlCol="0">
              <a:spAutoFit/>
            </a:bodyPr>
            <a:lstStyle/>
            <a:p>
              <a:r>
                <a:rPr lang="en-US" b="1" dirty="0" smtClean="0"/>
                <a:t>Targeted Advertisement </a:t>
              </a:r>
              <a:endParaRPr lang="en-US" b="1" dirty="0"/>
            </a:p>
          </p:txBody>
        </p:sp>
      </p:grpSp>
      <p:grpSp>
        <p:nvGrpSpPr>
          <p:cNvPr id="15" name="Group 14"/>
          <p:cNvGrpSpPr/>
          <p:nvPr/>
        </p:nvGrpSpPr>
        <p:grpSpPr>
          <a:xfrm>
            <a:off x="2664833" y="2571467"/>
            <a:ext cx="2738113" cy="1324865"/>
            <a:chOff x="2664833" y="2576995"/>
            <a:chExt cx="2738113" cy="1324865"/>
          </a:xfrm>
        </p:grpSpPr>
        <p:pic>
          <p:nvPicPr>
            <p:cNvPr id="1040" name="Picture 16" descr="https://encrypted-tbn0.google.com/images?q=tbn:ANd9GcTuXUVWV50zkF_cAYjsmfetyKdYD31e4VppH_-U4IOBNmOIp6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833" y="3074728"/>
              <a:ext cx="1449516" cy="659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82331" y="2576995"/>
              <a:ext cx="1834486" cy="369332"/>
            </a:xfrm>
            <a:prstGeom prst="rect">
              <a:avLst/>
            </a:prstGeom>
            <a:noFill/>
          </p:spPr>
          <p:txBody>
            <a:bodyPr wrap="square" rtlCol="0">
              <a:spAutoFit/>
            </a:bodyPr>
            <a:lstStyle/>
            <a:p>
              <a:r>
                <a:rPr lang="en-US" b="1" dirty="0" smtClean="0"/>
                <a:t>Search Engines</a:t>
              </a:r>
              <a:endParaRPr lang="en-US" b="1" dirty="0"/>
            </a:p>
          </p:txBody>
        </p:sp>
        <p:pic>
          <p:nvPicPr>
            <p:cNvPr id="1046" name="Picture 22" descr="https://encrypted-tbn1.google.com/images?q=tbn:ANd9GcR2bWN1lY96-pLj6SV9ilNRWf4WEA-UbJPmEOYE6n24HLHMEruIK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754" y="2973151"/>
              <a:ext cx="1300192" cy="9287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2688013" y="4287008"/>
            <a:ext cx="2714933" cy="1114550"/>
            <a:chOff x="2792401" y="4156561"/>
            <a:chExt cx="2714933" cy="1114550"/>
          </a:xfrm>
        </p:grpSpPr>
        <p:pic>
          <p:nvPicPr>
            <p:cNvPr id="1042" name="Picture 18" descr="https://encrypted-tbn2.google.com/images?q=tbn:ANd9GcQHAgFVWvoVP3Os5yEw7WZ34_xlcd6QrhvW32whTv1xWLSzC-R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2401" y="4744594"/>
              <a:ext cx="1194379" cy="5265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895600" y="4156561"/>
              <a:ext cx="2471505" cy="369332"/>
            </a:xfrm>
            <a:prstGeom prst="rect">
              <a:avLst/>
            </a:prstGeom>
            <a:noFill/>
          </p:spPr>
          <p:txBody>
            <a:bodyPr wrap="square" rtlCol="0">
              <a:spAutoFit/>
            </a:bodyPr>
            <a:lstStyle/>
            <a:p>
              <a:pPr algn="ctr"/>
              <a:r>
                <a:rPr lang="en-US" b="1" dirty="0" smtClean="0"/>
                <a:t>Advertisers </a:t>
              </a:r>
              <a:endParaRPr lang="en-US" b="1" dirty="0"/>
            </a:p>
          </p:txBody>
        </p:sp>
        <p:pic>
          <p:nvPicPr>
            <p:cNvPr id="1048" name="Picture 24" descr="https://encrypted-tbn1.google.com/images?q=tbn:ANd9GcR4yOx1Ykv_Xj_0FDhzQJf_lEli-eWtoqsuhKdiJkbYPK2VapB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2754" y="4743376"/>
              <a:ext cx="1404580" cy="525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508000" y="3056500"/>
            <a:ext cx="1930400" cy="2014877"/>
            <a:chOff x="508000" y="3094527"/>
            <a:chExt cx="1930400" cy="2014877"/>
          </a:xfrm>
        </p:grpSpPr>
        <p:pic>
          <p:nvPicPr>
            <p:cNvPr id="1031" name="Picture 7" descr="https://encrypted-tbn3.google.com/images?q=tbn:ANd9GcTFs9fRwPmz9ByS5aWk08IPJXATqKvR-J0dT1qFcD2HCefie6g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143" y="3523754"/>
              <a:ext cx="965253" cy="965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000" y="4740072"/>
              <a:ext cx="1828800" cy="369332"/>
            </a:xfrm>
            <a:prstGeom prst="rect">
              <a:avLst/>
            </a:prstGeom>
            <a:noFill/>
          </p:spPr>
          <p:txBody>
            <a:bodyPr wrap="square" rtlCol="0">
              <a:spAutoFit/>
            </a:bodyPr>
            <a:lstStyle/>
            <a:p>
              <a:pPr algn="ctr"/>
              <a:r>
                <a:rPr lang="en-US" dirty="0" smtClean="0"/>
                <a:t> Richard</a:t>
              </a:r>
              <a:endParaRPr lang="en-US" dirty="0"/>
            </a:p>
          </p:txBody>
        </p:sp>
        <p:sp>
          <p:nvSpPr>
            <p:cNvPr id="35" name="TextBox 34"/>
            <p:cNvSpPr txBox="1"/>
            <p:nvPr/>
          </p:nvSpPr>
          <p:spPr>
            <a:xfrm>
              <a:off x="533400" y="3094527"/>
              <a:ext cx="1905000" cy="369332"/>
            </a:xfrm>
            <a:prstGeom prst="rect">
              <a:avLst/>
            </a:prstGeom>
            <a:noFill/>
          </p:spPr>
          <p:txBody>
            <a:bodyPr wrap="square" rtlCol="0">
              <a:spAutoFit/>
            </a:bodyPr>
            <a:lstStyle/>
            <a:p>
              <a:pPr algn="ctr"/>
              <a:r>
                <a:rPr lang="en-US" b="1" dirty="0" smtClean="0"/>
                <a:t>User </a:t>
              </a:r>
              <a:endParaRPr lang="en-US" b="1" dirty="0"/>
            </a:p>
          </p:txBody>
        </p:sp>
      </p:grpSp>
      <p:sp>
        <p:nvSpPr>
          <p:cNvPr id="6" name="TextBox 5"/>
          <p:cNvSpPr txBox="1"/>
          <p:nvPr/>
        </p:nvSpPr>
        <p:spPr>
          <a:xfrm>
            <a:off x="342296" y="5308600"/>
            <a:ext cx="2448916" cy="646331"/>
          </a:xfrm>
          <a:prstGeom prst="rect">
            <a:avLst/>
          </a:prstGeom>
          <a:noFill/>
        </p:spPr>
        <p:txBody>
          <a:bodyPr wrap="square" rtlCol="0">
            <a:spAutoFit/>
          </a:bodyPr>
          <a:lstStyle/>
          <a:p>
            <a:pPr algn="ctr"/>
            <a:r>
              <a:rPr lang="en-US" dirty="0" smtClean="0"/>
              <a:t>Job: </a:t>
            </a:r>
            <a:r>
              <a:rPr lang="en-US" i="1" dirty="0" smtClean="0"/>
              <a:t>Student</a:t>
            </a:r>
          </a:p>
          <a:p>
            <a:pPr algn="ctr"/>
            <a:r>
              <a:rPr lang="en-US" dirty="0" smtClean="0"/>
              <a:t>Location: </a:t>
            </a:r>
            <a:r>
              <a:rPr lang="en-US" i="1" dirty="0" smtClean="0"/>
              <a:t>Champaign</a:t>
            </a:r>
            <a:endParaRPr lang="en-US" i="1" dirty="0"/>
          </a:p>
        </p:txBody>
      </p:sp>
      <p:sp>
        <p:nvSpPr>
          <p:cNvPr id="7" name="Slide Number Placeholder 6"/>
          <p:cNvSpPr>
            <a:spLocks noGrp="1"/>
          </p:cNvSpPr>
          <p:nvPr>
            <p:ph type="sldNum" sz="quarter" idx="12"/>
          </p:nvPr>
        </p:nvSpPr>
        <p:spPr/>
        <p:txBody>
          <a:bodyPr/>
          <a:lstStyle/>
          <a:p>
            <a:fld id="{18E48496-6061-4952-8C25-B8E1BA644B92}" type="slidenum">
              <a:rPr lang="en-US" smtClean="0"/>
              <a:t>45</a:t>
            </a:fld>
            <a:endParaRPr lang="en-US" dirty="0"/>
          </a:p>
        </p:txBody>
      </p:sp>
    </p:spTree>
    <p:extLst>
      <p:ext uri="{BB962C8B-B14F-4D97-AF65-F5344CB8AC3E}">
        <p14:creationId xmlns:p14="http://schemas.microsoft.com/office/powerpoint/2010/main" val="263629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2725" y="174167"/>
            <a:ext cx="8396484" cy="1335855"/>
          </a:xfrm>
        </p:spPr>
        <p:txBody>
          <a:bodyPr>
            <a:noAutofit/>
          </a:bodyPr>
          <a:lstStyle/>
          <a:p>
            <a:pPr algn="l"/>
            <a:r>
              <a:rPr lang="en-US" sz="3000" dirty="0" smtClean="0"/>
              <a:t>We profile Twitter </a:t>
            </a:r>
            <a:r>
              <a:rPr lang="en-US" sz="3000" dirty="0"/>
              <a:t>u</a:t>
            </a:r>
            <a:r>
              <a:rPr lang="en-US" sz="3000" dirty="0" smtClean="0"/>
              <a:t>sers’ home locations from tweets and the following </a:t>
            </a:r>
            <a:r>
              <a:rPr lang="en-US" sz="3000" dirty="0"/>
              <a:t>n</a:t>
            </a:r>
            <a:r>
              <a:rPr lang="en-US" sz="3000" dirty="0" smtClean="0"/>
              <a:t>etwork</a:t>
            </a:r>
            <a:endParaRPr lang="en-US" sz="3000" dirty="0"/>
          </a:p>
        </p:txBody>
      </p:sp>
      <p:grpSp>
        <p:nvGrpSpPr>
          <p:cNvPr id="56" name="Group 55"/>
          <p:cNvGrpSpPr/>
          <p:nvPr/>
        </p:nvGrpSpPr>
        <p:grpSpPr>
          <a:xfrm>
            <a:off x="534238" y="4312930"/>
            <a:ext cx="3276600" cy="2154675"/>
            <a:chOff x="534238" y="4312930"/>
            <a:chExt cx="3276600" cy="2154675"/>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38" y="4664623"/>
              <a:ext cx="3276599" cy="1802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00609" y="4312930"/>
              <a:ext cx="3010229" cy="369332"/>
            </a:xfrm>
            <a:prstGeom prst="rect">
              <a:avLst/>
            </a:prstGeom>
            <a:noFill/>
          </p:spPr>
          <p:txBody>
            <a:bodyPr wrap="square" rtlCol="0">
              <a:spAutoFit/>
            </a:bodyPr>
            <a:lstStyle/>
            <a:p>
              <a:pPr algn="ctr"/>
              <a:r>
                <a:rPr lang="en-US" dirty="0" smtClean="0">
                  <a:solidFill>
                    <a:srgbClr val="FF0000"/>
                  </a:solidFill>
                </a:rPr>
                <a:t>User Centric Data (Tweets) </a:t>
              </a:r>
              <a:endParaRPr lang="en-US" dirty="0">
                <a:solidFill>
                  <a:srgbClr val="FF0000"/>
                </a:solidFill>
              </a:endParaRPr>
            </a:p>
          </p:txBody>
        </p:sp>
      </p:grpSp>
      <p:grpSp>
        <p:nvGrpSpPr>
          <p:cNvPr id="58" name="Group 57"/>
          <p:cNvGrpSpPr/>
          <p:nvPr/>
        </p:nvGrpSpPr>
        <p:grpSpPr>
          <a:xfrm>
            <a:off x="4163778" y="4284697"/>
            <a:ext cx="4218222" cy="2182908"/>
            <a:chOff x="4163778" y="4284697"/>
            <a:chExt cx="4218222" cy="2182908"/>
          </a:xfrm>
        </p:grpSpPr>
        <p:grpSp>
          <p:nvGrpSpPr>
            <p:cNvPr id="57" name="Group 56"/>
            <p:cNvGrpSpPr/>
            <p:nvPr/>
          </p:nvGrpSpPr>
          <p:grpSpPr>
            <a:xfrm>
              <a:off x="4163778" y="4284697"/>
              <a:ext cx="4218222" cy="2182908"/>
              <a:chOff x="4163778" y="4284697"/>
              <a:chExt cx="4218222" cy="2182908"/>
            </a:xfrm>
          </p:grpSpPr>
          <p:sp>
            <p:nvSpPr>
              <p:cNvPr id="16" name="TextBox 15"/>
              <p:cNvSpPr txBox="1"/>
              <p:nvPr/>
            </p:nvSpPr>
            <p:spPr>
              <a:xfrm>
                <a:off x="4163778" y="4284697"/>
                <a:ext cx="4218222" cy="369332"/>
              </a:xfrm>
              <a:prstGeom prst="rect">
                <a:avLst/>
              </a:prstGeom>
              <a:noFill/>
            </p:spPr>
            <p:txBody>
              <a:bodyPr wrap="square" rtlCol="0">
                <a:spAutoFit/>
              </a:bodyPr>
              <a:lstStyle/>
              <a:p>
                <a:pPr algn="ctr"/>
                <a:r>
                  <a:rPr lang="en-US" dirty="0" smtClean="0">
                    <a:solidFill>
                      <a:srgbClr val="FF0000"/>
                    </a:solidFill>
                  </a:rPr>
                  <a:t>Social Network Data (Following network)</a:t>
                </a:r>
                <a:endParaRPr lang="en-US" dirty="0">
                  <a:solidFill>
                    <a:srgbClr val="FF0000"/>
                  </a:solidFill>
                </a:endParaRPr>
              </a:p>
            </p:txBody>
          </p:sp>
          <p:grpSp>
            <p:nvGrpSpPr>
              <p:cNvPr id="43" name="Group 42"/>
              <p:cNvGrpSpPr/>
              <p:nvPr/>
            </p:nvGrpSpPr>
            <p:grpSpPr>
              <a:xfrm>
                <a:off x="4286925" y="4614232"/>
                <a:ext cx="3733800" cy="1853373"/>
                <a:chOff x="223542" y="4802204"/>
                <a:chExt cx="3607594" cy="2032261"/>
              </a:xfrm>
            </p:grpSpPr>
            <p:sp>
              <p:nvSpPr>
                <p:cNvPr id="25" name="TextBox 24"/>
                <p:cNvSpPr txBox="1"/>
                <p:nvPr/>
              </p:nvSpPr>
              <p:spPr>
                <a:xfrm>
                  <a:off x="223542" y="6248869"/>
                  <a:ext cx="1586090" cy="404980"/>
                </a:xfrm>
                <a:prstGeom prst="rect">
                  <a:avLst/>
                </a:prstGeom>
                <a:noFill/>
              </p:spPr>
              <p:txBody>
                <a:bodyPr wrap="square" rtlCol="0">
                  <a:spAutoFit/>
                </a:bodyPr>
                <a:lstStyle/>
                <a:p>
                  <a:r>
                    <a:rPr lang="en-US" dirty="0"/>
                    <a:t> </a:t>
                  </a:r>
                  <a:r>
                    <a:rPr lang="en-US" dirty="0" smtClean="0"/>
                    <a:t>   </a:t>
                  </a:r>
                  <a:endParaRPr lang="en-US" dirty="0"/>
                </a:p>
              </p:txBody>
            </p:sp>
            <p:grpSp>
              <p:nvGrpSpPr>
                <p:cNvPr id="42" name="Group 41"/>
                <p:cNvGrpSpPr/>
                <p:nvPr/>
              </p:nvGrpSpPr>
              <p:grpSpPr>
                <a:xfrm>
                  <a:off x="283388" y="4802204"/>
                  <a:ext cx="3547748" cy="2032261"/>
                  <a:chOff x="283388" y="4802204"/>
                  <a:chExt cx="3547748" cy="2032261"/>
                </a:xfrm>
              </p:grpSpPr>
              <p:grpSp>
                <p:nvGrpSpPr>
                  <p:cNvPr id="10" name="Group 9"/>
                  <p:cNvGrpSpPr/>
                  <p:nvPr/>
                </p:nvGrpSpPr>
                <p:grpSpPr>
                  <a:xfrm>
                    <a:off x="2916736" y="5819761"/>
                    <a:ext cx="914400" cy="825384"/>
                    <a:chOff x="2901622" y="5812204"/>
                    <a:chExt cx="914400" cy="825384"/>
                  </a:xfrm>
                </p:grpSpPr>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330" y="5812204"/>
                      <a:ext cx="572799" cy="51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901622" y="6268256"/>
                      <a:ext cx="914400" cy="369332"/>
                    </a:xfrm>
                    <a:prstGeom prst="rect">
                      <a:avLst/>
                    </a:prstGeom>
                    <a:noFill/>
                  </p:spPr>
                  <p:txBody>
                    <a:bodyPr wrap="square" rtlCol="0">
                      <a:spAutoFit/>
                    </a:bodyPr>
                    <a:lstStyle/>
                    <a:p>
                      <a:r>
                        <a:rPr lang="en-US" dirty="0" smtClean="0"/>
                        <a:t>Jessie</a:t>
                      </a:r>
                      <a:endParaRPr lang="en-US" dirty="0"/>
                    </a:p>
                  </p:txBody>
                </p:sp>
              </p:grpSp>
              <p:pic>
                <p:nvPicPr>
                  <p:cNvPr id="20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876800"/>
                    <a:ext cx="536254" cy="5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609" y="5712981"/>
                    <a:ext cx="52387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895600" y="4854129"/>
                    <a:ext cx="914400" cy="847792"/>
                    <a:chOff x="2895600" y="4854129"/>
                    <a:chExt cx="914400" cy="847792"/>
                  </a:xfrm>
                </p:grpSpPr>
                <p:pic>
                  <p:nvPicPr>
                    <p:cNvPr id="20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8858" y="4854129"/>
                      <a:ext cx="531271" cy="52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2895600" y="5332589"/>
                      <a:ext cx="914400" cy="369332"/>
                    </a:xfrm>
                    <a:prstGeom prst="rect">
                      <a:avLst/>
                    </a:prstGeom>
                    <a:noFill/>
                  </p:spPr>
                  <p:txBody>
                    <a:bodyPr wrap="square" rtlCol="0">
                      <a:spAutoFit/>
                    </a:bodyPr>
                    <a:lstStyle/>
                    <a:p>
                      <a:r>
                        <a:rPr lang="en-US" dirty="0"/>
                        <a:t> </a:t>
                      </a:r>
                      <a:r>
                        <a:rPr lang="en-US" dirty="0" smtClean="0"/>
                        <a:t>  Rob </a:t>
                      </a:r>
                      <a:endParaRPr lang="en-US" dirty="0"/>
                    </a:p>
                  </p:txBody>
                </p:sp>
              </p:grpSp>
              <p:sp>
                <p:nvSpPr>
                  <p:cNvPr id="24" name="TextBox 23"/>
                  <p:cNvSpPr txBox="1"/>
                  <p:nvPr/>
                </p:nvSpPr>
                <p:spPr>
                  <a:xfrm>
                    <a:off x="283388" y="5377099"/>
                    <a:ext cx="1526243" cy="404980"/>
                  </a:xfrm>
                  <a:prstGeom prst="rect">
                    <a:avLst/>
                  </a:prstGeom>
                  <a:noFill/>
                </p:spPr>
                <p:txBody>
                  <a:bodyPr wrap="square" rtlCol="0">
                    <a:spAutoFit/>
                  </a:bodyPr>
                  <a:lstStyle/>
                  <a:p>
                    <a:r>
                      <a:rPr lang="en-US" dirty="0" smtClean="0"/>
                      <a:t>Lady Gaga </a:t>
                    </a:r>
                    <a:endParaRPr lang="en-US" dirty="0"/>
                  </a:p>
                </p:txBody>
              </p:sp>
              <p:sp>
                <p:nvSpPr>
                  <p:cNvPr id="27" name="TextBox 26"/>
                  <p:cNvSpPr txBox="1"/>
                  <p:nvPr/>
                </p:nvSpPr>
                <p:spPr>
                  <a:xfrm>
                    <a:off x="1794135" y="6429485"/>
                    <a:ext cx="914400" cy="404980"/>
                  </a:xfrm>
                  <a:prstGeom prst="rect">
                    <a:avLst/>
                  </a:prstGeom>
                  <a:noFill/>
                </p:spPr>
                <p:txBody>
                  <a:bodyPr wrap="square" rtlCol="0">
                    <a:spAutoFit/>
                  </a:bodyPr>
                  <a:lstStyle/>
                  <a:p>
                    <a:r>
                      <a:rPr lang="en-US" dirty="0" smtClean="0"/>
                      <a:t>Cindy</a:t>
                    </a:r>
                    <a:endParaRPr lang="en-US" dirty="0"/>
                  </a:p>
                </p:txBody>
              </p:sp>
              <p:pic>
                <p:nvPicPr>
                  <p:cNvPr id="206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632" y="5957510"/>
                    <a:ext cx="591967" cy="582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7" descr="https://encrypted-tbn3.google.com/images?q=tbn:ANd9GcTFs9fRwPmz9ByS5aWk08IPJXATqKvR-J0dT1qFcD2HCefie6g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8910" y="4802204"/>
                    <a:ext cx="437796" cy="49089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701335" y="5248852"/>
                    <a:ext cx="1118204" cy="253214"/>
                  </a:xfrm>
                  <a:prstGeom prst="rect">
                    <a:avLst/>
                  </a:prstGeom>
                  <a:noFill/>
                </p:spPr>
                <p:txBody>
                  <a:bodyPr wrap="square" rtlCol="0">
                    <a:spAutoFit/>
                  </a:bodyPr>
                  <a:lstStyle/>
                  <a:p>
                    <a:r>
                      <a:rPr lang="en-US" dirty="0" smtClean="0"/>
                      <a:t>Richard</a:t>
                    </a:r>
                    <a:endParaRPr lang="en-US" dirty="0"/>
                  </a:p>
                </p:txBody>
              </p:sp>
              <p:cxnSp>
                <p:nvCxnSpPr>
                  <p:cNvPr id="13" name="Straight Arrow Connector 12"/>
                  <p:cNvCxnSpPr>
                    <a:stCxn id="29" idx="1"/>
                    <a:endCxn id="2058" idx="3"/>
                  </p:cNvCxnSpPr>
                  <p:nvPr/>
                </p:nvCxnSpPr>
                <p:spPr>
                  <a:xfrm flipH="1">
                    <a:off x="1145854" y="5047651"/>
                    <a:ext cx="783056" cy="110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9" idx="1"/>
                    <a:endCxn id="2059" idx="3"/>
                  </p:cNvCxnSpPr>
                  <p:nvPr/>
                </p:nvCxnSpPr>
                <p:spPr>
                  <a:xfrm flipH="1">
                    <a:off x="1146484" y="5047651"/>
                    <a:ext cx="782426" cy="979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61" idx="1"/>
                    <a:endCxn id="2059" idx="3"/>
                  </p:cNvCxnSpPr>
                  <p:nvPr/>
                </p:nvCxnSpPr>
                <p:spPr>
                  <a:xfrm flipH="1" flipV="1">
                    <a:off x="1146484" y="6027306"/>
                    <a:ext cx="663148" cy="221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61" idx="0"/>
                    <a:endCxn id="29" idx="2"/>
                  </p:cNvCxnSpPr>
                  <p:nvPr/>
                </p:nvCxnSpPr>
                <p:spPr>
                  <a:xfrm flipV="1">
                    <a:off x="2105616" y="5293098"/>
                    <a:ext cx="42192" cy="664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57" idx="1"/>
                    <a:endCxn id="29" idx="3"/>
                  </p:cNvCxnSpPr>
                  <p:nvPr/>
                </p:nvCxnSpPr>
                <p:spPr>
                  <a:xfrm flipH="1" flipV="1">
                    <a:off x="2366706" y="5047651"/>
                    <a:ext cx="712152" cy="679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061" idx="0"/>
                  </p:cNvCxnSpPr>
                  <p:nvPr/>
                </p:nvCxnSpPr>
                <p:spPr>
                  <a:xfrm flipH="1">
                    <a:off x="2105616" y="5293098"/>
                    <a:ext cx="42192" cy="664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54" idx="1"/>
                    <a:endCxn id="29" idx="2"/>
                  </p:cNvCxnSpPr>
                  <p:nvPr/>
                </p:nvCxnSpPr>
                <p:spPr>
                  <a:xfrm flipH="1" flipV="1">
                    <a:off x="2147808" y="5293098"/>
                    <a:ext cx="904636" cy="782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9" idx="2"/>
                    <a:endCxn id="2054" idx="1"/>
                  </p:cNvCxnSpPr>
                  <p:nvPr/>
                </p:nvCxnSpPr>
                <p:spPr>
                  <a:xfrm>
                    <a:off x="2147808" y="5293098"/>
                    <a:ext cx="904636" cy="782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grpSp>
        <p:sp>
          <p:nvSpPr>
            <p:cNvPr id="50" name="Rectangle 49"/>
            <p:cNvSpPr/>
            <p:nvPr/>
          </p:nvSpPr>
          <p:spPr>
            <a:xfrm>
              <a:off x="4329349" y="5985230"/>
              <a:ext cx="1321965" cy="369332"/>
            </a:xfrm>
            <a:prstGeom prst="rect">
              <a:avLst/>
            </a:prstGeom>
          </p:spPr>
          <p:txBody>
            <a:bodyPr wrap="none">
              <a:spAutoFit/>
            </a:bodyPr>
            <a:lstStyle/>
            <a:p>
              <a:r>
                <a:rPr lang="en-US" dirty="0"/>
                <a:t>TechChruch</a:t>
              </a:r>
            </a:p>
          </p:txBody>
        </p:sp>
      </p:grpSp>
      <p:sp>
        <p:nvSpPr>
          <p:cNvPr id="52" name="TextBox 51"/>
          <p:cNvSpPr txBox="1"/>
          <p:nvPr/>
        </p:nvSpPr>
        <p:spPr>
          <a:xfrm>
            <a:off x="320753" y="3908633"/>
            <a:ext cx="1333829" cy="369332"/>
          </a:xfrm>
          <a:prstGeom prst="rect">
            <a:avLst/>
          </a:prstGeom>
          <a:noFill/>
        </p:spPr>
        <p:txBody>
          <a:bodyPr wrap="square" rtlCol="0">
            <a:spAutoFit/>
          </a:bodyPr>
          <a:lstStyle/>
          <a:p>
            <a:r>
              <a:rPr lang="en-US" b="1" dirty="0" smtClean="0"/>
              <a:t>Input</a:t>
            </a:r>
            <a:endParaRPr lang="en-US" b="1" dirty="0"/>
          </a:p>
        </p:txBody>
      </p:sp>
      <p:sp>
        <p:nvSpPr>
          <p:cNvPr id="45" name="TextBox 44"/>
          <p:cNvSpPr txBox="1"/>
          <p:nvPr/>
        </p:nvSpPr>
        <p:spPr>
          <a:xfrm>
            <a:off x="2177323" y="2512506"/>
            <a:ext cx="3879415" cy="369332"/>
          </a:xfrm>
          <a:prstGeom prst="rect">
            <a:avLst/>
          </a:prstGeom>
          <a:noFill/>
        </p:spPr>
        <p:txBody>
          <a:bodyPr wrap="square" rtlCol="0">
            <a:spAutoFit/>
          </a:bodyPr>
          <a:lstStyle/>
          <a:p>
            <a:r>
              <a:rPr lang="en-US" dirty="0">
                <a:solidFill>
                  <a:srgbClr val="FF0000"/>
                </a:solidFill>
              </a:rPr>
              <a:t> </a:t>
            </a:r>
            <a:r>
              <a:rPr lang="en-US" dirty="0" smtClean="0">
                <a:solidFill>
                  <a:srgbClr val="FF0000"/>
                </a:solidFill>
              </a:rPr>
              <a:t>Profiling a User’s  Home Location</a:t>
            </a:r>
            <a:endParaRPr lang="en-US" dirty="0">
              <a:solidFill>
                <a:srgbClr val="FF0000"/>
              </a:solidFill>
            </a:endParaRPr>
          </a:p>
        </p:txBody>
      </p:sp>
      <p:grpSp>
        <p:nvGrpSpPr>
          <p:cNvPr id="2" name="Group 1"/>
          <p:cNvGrpSpPr/>
          <p:nvPr/>
        </p:nvGrpSpPr>
        <p:grpSpPr>
          <a:xfrm>
            <a:off x="2742227" y="2926796"/>
            <a:ext cx="2843101" cy="916818"/>
            <a:chOff x="3391740" y="2991815"/>
            <a:chExt cx="1676400" cy="1221618"/>
          </a:xfrm>
        </p:grpSpPr>
        <p:sp>
          <p:nvSpPr>
            <p:cNvPr id="47" name="Right Arrow 46"/>
            <p:cNvSpPr/>
            <p:nvPr/>
          </p:nvSpPr>
          <p:spPr>
            <a:xfrm rot="16200000">
              <a:off x="3878449" y="3684352"/>
              <a:ext cx="609600" cy="448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3391740" y="2991815"/>
              <a:ext cx="1676400" cy="492118"/>
            </a:xfrm>
            <a:prstGeom prst="rect">
              <a:avLst/>
            </a:prstGeom>
            <a:noFill/>
          </p:spPr>
          <p:txBody>
            <a:bodyPr wrap="square" rtlCol="0">
              <a:spAutoFit/>
            </a:bodyPr>
            <a:lstStyle/>
            <a:p>
              <a:r>
                <a:rPr lang="en-US" dirty="0" smtClean="0"/>
                <a:t>Location: </a:t>
              </a:r>
              <a:r>
                <a:rPr lang="en-US" i="1" dirty="0" smtClean="0"/>
                <a:t>Champaign</a:t>
              </a:r>
              <a:endParaRPr lang="en-US" i="1" dirty="0"/>
            </a:p>
          </p:txBody>
        </p:sp>
      </p:grpSp>
      <p:sp>
        <p:nvSpPr>
          <p:cNvPr id="67" name="TextBox 66"/>
          <p:cNvSpPr txBox="1"/>
          <p:nvPr/>
        </p:nvSpPr>
        <p:spPr>
          <a:xfrm>
            <a:off x="320753" y="2188132"/>
            <a:ext cx="1333829" cy="369332"/>
          </a:xfrm>
          <a:prstGeom prst="rect">
            <a:avLst/>
          </a:prstGeom>
          <a:noFill/>
        </p:spPr>
        <p:txBody>
          <a:bodyPr wrap="square" rtlCol="0">
            <a:spAutoFit/>
          </a:bodyPr>
          <a:lstStyle/>
          <a:p>
            <a:r>
              <a:rPr lang="en-US" b="1" dirty="0" smtClean="0"/>
              <a:t>Output</a:t>
            </a:r>
            <a:endParaRPr lang="en-US" b="1" dirty="0"/>
          </a:p>
        </p:txBody>
      </p:sp>
      <p:sp>
        <p:nvSpPr>
          <p:cNvPr id="53" name="TextBox 52"/>
          <p:cNvSpPr txBox="1"/>
          <p:nvPr/>
        </p:nvSpPr>
        <p:spPr>
          <a:xfrm>
            <a:off x="5714672" y="2449742"/>
            <a:ext cx="3254711" cy="1323439"/>
          </a:xfrm>
          <a:prstGeom prst="rect">
            <a:avLst/>
          </a:prstGeom>
          <a:noFill/>
        </p:spPr>
        <p:txBody>
          <a:bodyPr wrap="square" rtlCol="0">
            <a:spAutoFit/>
          </a:bodyPr>
          <a:lstStyle/>
          <a:p>
            <a:r>
              <a:rPr lang="en-US" sz="1600" i="1" dirty="0">
                <a:solidFill>
                  <a:schemeClr val="accent3">
                    <a:lumMod val="75000"/>
                  </a:schemeClr>
                </a:solidFill>
              </a:rPr>
              <a:t>A</a:t>
            </a:r>
            <a:r>
              <a:rPr lang="en-US" sz="1600" i="1" dirty="0" smtClean="0">
                <a:solidFill>
                  <a:schemeClr val="accent3">
                    <a:lumMod val="75000"/>
                  </a:schemeClr>
                </a:solidFill>
              </a:rPr>
              <a:t> user’s </a:t>
            </a:r>
            <a:r>
              <a:rPr lang="en-US" sz="1600" i="1" dirty="0">
                <a:solidFill>
                  <a:schemeClr val="accent3">
                    <a:lumMod val="75000"/>
                  </a:schemeClr>
                </a:solidFill>
              </a:rPr>
              <a:t>h</a:t>
            </a:r>
            <a:r>
              <a:rPr lang="en-US" sz="1600" i="1" dirty="0" smtClean="0">
                <a:solidFill>
                  <a:schemeClr val="accent3">
                    <a:lumMod val="75000"/>
                  </a:schemeClr>
                </a:solidFill>
              </a:rPr>
              <a:t>ome location is defined as the place  where most his activities happen. It is different from a real-time geo position (e.g., Starbucks at green street)</a:t>
            </a:r>
          </a:p>
        </p:txBody>
      </p:sp>
      <p:sp>
        <p:nvSpPr>
          <p:cNvPr id="4" name="TextBox 3"/>
          <p:cNvSpPr txBox="1"/>
          <p:nvPr/>
        </p:nvSpPr>
        <p:spPr>
          <a:xfrm>
            <a:off x="2498439" y="3899698"/>
            <a:ext cx="4042739" cy="369332"/>
          </a:xfrm>
          <a:prstGeom prst="rect">
            <a:avLst/>
          </a:prstGeom>
          <a:noFill/>
        </p:spPr>
        <p:txBody>
          <a:bodyPr wrap="square" rtlCol="0">
            <a:spAutoFit/>
          </a:bodyPr>
          <a:lstStyle/>
          <a:p>
            <a:r>
              <a:rPr lang="en-US" dirty="0" smtClean="0">
                <a:solidFill>
                  <a:srgbClr val="FF0000"/>
                </a:solidFill>
              </a:rPr>
              <a:t>In Context of Social Media (Twitter)</a:t>
            </a:r>
            <a:endParaRPr lang="en-US" dirty="0">
              <a:solidFill>
                <a:srgbClr val="FF0000"/>
              </a:solidFill>
            </a:endParaRPr>
          </a:p>
        </p:txBody>
      </p:sp>
      <p:sp>
        <p:nvSpPr>
          <p:cNvPr id="8" name="Slide Number Placeholder 7"/>
          <p:cNvSpPr>
            <a:spLocks noGrp="1"/>
          </p:cNvSpPr>
          <p:nvPr>
            <p:ph type="sldNum" sz="quarter" idx="12"/>
          </p:nvPr>
        </p:nvSpPr>
        <p:spPr/>
        <p:txBody>
          <a:bodyPr/>
          <a:lstStyle/>
          <a:p>
            <a:fld id="{18E48496-6061-4952-8C25-B8E1BA644B92}" type="slidenum">
              <a:rPr lang="en-US" smtClean="0"/>
              <a:t>46</a:t>
            </a:fld>
            <a:endParaRPr lang="en-US" dirty="0"/>
          </a:p>
        </p:txBody>
      </p:sp>
    </p:spTree>
    <p:extLst>
      <p:ext uri="{BB962C8B-B14F-4D97-AF65-F5344CB8AC3E}">
        <p14:creationId xmlns:p14="http://schemas.microsoft.com/office/powerpoint/2010/main" val="192516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3"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69" y="152400"/>
            <a:ext cx="8396655" cy="1252728"/>
          </a:xfrm>
        </p:spPr>
        <p:txBody>
          <a:bodyPr>
            <a:normAutofit/>
          </a:bodyPr>
          <a:lstStyle/>
          <a:p>
            <a:pPr algn="l"/>
            <a:r>
              <a:rPr lang="en-US" sz="3000" dirty="0"/>
              <a:t>The problem is </a:t>
            </a:r>
            <a:r>
              <a:rPr lang="en-US" sz="3000" dirty="0" smtClean="0"/>
              <a:t>difficult </a:t>
            </a:r>
            <a:r>
              <a:rPr lang="en-US" sz="3000" dirty="0"/>
              <a:t>due to s</a:t>
            </a:r>
            <a:r>
              <a:rPr lang="en-US" sz="3000" dirty="0" smtClean="0"/>
              <a:t>carce signals</a:t>
            </a:r>
            <a:endParaRPr lang="en-US" sz="3000" dirty="0"/>
          </a:p>
        </p:txBody>
      </p:sp>
      <p:sp>
        <p:nvSpPr>
          <p:cNvPr id="4" name="TextBox 3"/>
          <p:cNvSpPr txBox="1"/>
          <p:nvPr/>
        </p:nvSpPr>
        <p:spPr>
          <a:xfrm>
            <a:off x="648646" y="5597370"/>
            <a:ext cx="3410858" cy="646331"/>
          </a:xfrm>
          <a:prstGeom prst="rect">
            <a:avLst/>
          </a:prstGeom>
          <a:noFill/>
        </p:spPr>
        <p:txBody>
          <a:bodyPr wrap="square" rtlCol="0">
            <a:spAutoFit/>
          </a:bodyPr>
          <a:lstStyle/>
          <a:p>
            <a:r>
              <a:rPr lang="en-US" i="1" dirty="0" smtClean="0"/>
              <a:t>Only </a:t>
            </a:r>
            <a:r>
              <a:rPr lang="en-US" i="1" dirty="0" smtClean="0">
                <a:solidFill>
                  <a:srgbClr val="FF0000"/>
                </a:solidFill>
              </a:rPr>
              <a:t>6% </a:t>
            </a:r>
            <a:r>
              <a:rPr lang="en-US" i="1" dirty="0" smtClean="0"/>
              <a:t>messages contains location related terms!</a:t>
            </a:r>
            <a:endParaRPr lang="en-US" i="1" dirty="0"/>
          </a:p>
        </p:txBody>
      </p:sp>
      <p:sp>
        <p:nvSpPr>
          <p:cNvPr id="6" name="TextBox 5"/>
          <p:cNvSpPr txBox="1"/>
          <p:nvPr/>
        </p:nvSpPr>
        <p:spPr>
          <a:xfrm>
            <a:off x="4495800" y="5011255"/>
            <a:ext cx="1641577" cy="369332"/>
          </a:xfrm>
          <a:prstGeom prst="rect">
            <a:avLst/>
          </a:prstGeom>
          <a:noFill/>
        </p:spPr>
        <p:txBody>
          <a:bodyPr wrap="square" rtlCol="0">
            <a:spAutoFit/>
          </a:bodyPr>
          <a:lstStyle/>
          <a:p>
            <a:r>
              <a:rPr lang="en-US" dirty="0"/>
              <a:t> </a:t>
            </a:r>
            <a:r>
              <a:rPr lang="en-US" dirty="0" smtClean="0"/>
              <a:t>   </a:t>
            </a:r>
            <a:endParaRPr lang="en-US" dirty="0"/>
          </a:p>
        </p:txBody>
      </p:sp>
      <p:grpSp>
        <p:nvGrpSpPr>
          <p:cNvPr id="8" name="Group 7"/>
          <p:cNvGrpSpPr/>
          <p:nvPr/>
        </p:nvGrpSpPr>
        <p:grpSpPr>
          <a:xfrm>
            <a:off x="7557964" y="4130186"/>
            <a:ext cx="1295891" cy="1138343"/>
            <a:chOff x="2901621" y="5812204"/>
            <a:chExt cx="1252089" cy="1055144"/>
          </a:xfrm>
        </p:grpSpPr>
        <p:pic>
          <p:nvPicPr>
            <p:cNvPr id="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330" y="5812204"/>
              <a:ext cx="572799" cy="51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901621" y="6268256"/>
              <a:ext cx="1252089" cy="599092"/>
            </a:xfrm>
            <a:prstGeom prst="rect">
              <a:avLst/>
            </a:prstGeom>
            <a:noFill/>
          </p:spPr>
          <p:txBody>
            <a:bodyPr wrap="square" rtlCol="0">
              <a:spAutoFit/>
            </a:bodyPr>
            <a:lstStyle/>
            <a:p>
              <a:r>
                <a:rPr lang="en-US" dirty="0" smtClean="0"/>
                <a:t>Jessie</a:t>
              </a:r>
            </a:p>
            <a:p>
              <a:r>
                <a:rPr lang="en-US" dirty="0" smtClean="0">
                  <a:solidFill>
                    <a:srgbClr val="00B050"/>
                  </a:solidFill>
                </a:rPr>
                <a:t>Champaign</a:t>
              </a:r>
              <a:endParaRPr lang="en-US" dirty="0">
                <a:solidFill>
                  <a:srgbClr val="00B050"/>
                </a:solidFill>
              </a:endParaRPr>
            </a:p>
          </p:txBody>
        </p:sp>
      </p:grpSp>
      <p:pic>
        <p:nvPicPr>
          <p:cNvPr id="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021" y="3006689"/>
            <a:ext cx="555014" cy="60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806" y="4308646"/>
            <a:ext cx="542202" cy="67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7275993" y="2982230"/>
            <a:ext cx="946389" cy="914640"/>
            <a:chOff x="2895600" y="4854129"/>
            <a:chExt cx="914400" cy="847792"/>
          </a:xfrm>
        </p:grpSpPr>
        <p:pic>
          <p:nvPicPr>
            <p:cNvPr id="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8858" y="4854129"/>
              <a:ext cx="531271" cy="52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2895600" y="5332589"/>
              <a:ext cx="914400" cy="369332"/>
            </a:xfrm>
            <a:prstGeom prst="rect">
              <a:avLst/>
            </a:prstGeom>
            <a:noFill/>
          </p:spPr>
          <p:txBody>
            <a:bodyPr wrap="square" rtlCol="0">
              <a:spAutoFit/>
            </a:bodyPr>
            <a:lstStyle/>
            <a:p>
              <a:r>
                <a:rPr lang="en-US" dirty="0"/>
                <a:t> </a:t>
              </a:r>
              <a:r>
                <a:rPr lang="en-US" dirty="0" smtClean="0"/>
                <a:t>  Rob </a:t>
              </a:r>
              <a:endParaRPr lang="en-US" dirty="0"/>
            </a:p>
          </p:txBody>
        </p:sp>
      </p:grpSp>
      <p:sp>
        <p:nvSpPr>
          <p:cNvPr id="12" name="TextBox 11"/>
          <p:cNvSpPr txBox="1"/>
          <p:nvPr/>
        </p:nvSpPr>
        <p:spPr>
          <a:xfrm>
            <a:off x="4572397" y="3546437"/>
            <a:ext cx="1579636" cy="646331"/>
          </a:xfrm>
          <a:prstGeom prst="rect">
            <a:avLst/>
          </a:prstGeom>
          <a:noFill/>
        </p:spPr>
        <p:txBody>
          <a:bodyPr wrap="square" rtlCol="0">
            <a:spAutoFit/>
          </a:bodyPr>
          <a:lstStyle/>
          <a:p>
            <a:r>
              <a:rPr lang="en-US" dirty="0" smtClean="0"/>
              <a:t>Lady Gaga</a:t>
            </a:r>
          </a:p>
          <a:p>
            <a:r>
              <a:rPr lang="en-US" dirty="0" smtClean="0">
                <a:solidFill>
                  <a:schemeClr val="accent3">
                    <a:lumMod val="75000"/>
                  </a:schemeClr>
                </a:solidFill>
              </a:rPr>
              <a:t>New York </a:t>
            </a:r>
            <a:endParaRPr lang="en-US" dirty="0">
              <a:solidFill>
                <a:schemeClr val="accent3">
                  <a:lumMod val="75000"/>
                </a:schemeClr>
              </a:solidFill>
            </a:endParaRPr>
          </a:p>
        </p:txBody>
      </p:sp>
      <p:sp>
        <p:nvSpPr>
          <p:cNvPr id="13" name="TextBox 12"/>
          <p:cNvSpPr txBox="1"/>
          <p:nvPr/>
        </p:nvSpPr>
        <p:spPr>
          <a:xfrm>
            <a:off x="6197213" y="4802193"/>
            <a:ext cx="856557" cy="369332"/>
          </a:xfrm>
          <a:prstGeom prst="rect">
            <a:avLst/>
          </a:prstGeom>
          <a:noFill/>
        </p:spPr>
        <p:txBody>
          <a:bodyPr wrap="square" rtlCol="0">
            <a:spAutoFit/>
          </a:bodyPr>
          <a:lstStyle/>
          <a:p>
            <a:r>
              <a:rPr lang="en-US" dirty="0" smtClean="0"/>
              <a:t>Cindy</a:t>
            </a:r>
          </a:p>
        </p:txBody>
      </p:sp>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485" y="4243005"/>
            <a:ext cx="612676" cy="62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descr="https://encrypted-tbn3.google.com/images?q=tbn:ANd9GcTFs9fRwPmz9ByS5aWk08IPJXATqKvR-J0dT1qFcD2HCefie6g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75485" y="2926211"/>
            <a:ext cx="453112" cy="5296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39948" y="3408077"/>
            <a:ext cx="1157322" cy="273180"/>
          </a:xfrm>
          <a:prstGeom prst="rect">
            <a:avLst/>
          </a:prstGeom>
          <a:noFill/>
        </p:spPr>
        <p:txBody>
          <a:bodyPr wrap="square" rtlCol="0">
            <a:spAutoFit/>
          </a:bodyPr>
          <a:lstStyle/>
          <a:p>
            <a:r>
              <a:rPr lang="en-US" dirty="0" smtClean="0"/>
              <a:t>Richard</a:t>
            </a:r>
            <a:endParaRPr lang="en-US" dirty="0"/>
          </a:p>
        </p:txBody>
      </p:sp>
      <p:cxnSp>
        <p:nvCxnSpPr>
          <p:cNvPr id="17" name="Straight Arrow Connector 16"/>
          <p:cNvCxnSpPr>
            <a:stCxn id="15" idx="1"/>
            <a:endCxn id="9" idx="3"/>
          </p:cNvCxnSpPr>
          <p:nvPr/>
        </p:nvCxnSpPr>
        <p:spPr>
          <a:xfrm flipH="1">
            <a:off x="5465035" y="3191012"/>
            <a:ext cx="810450" cy="118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10" idx="3"/>
          </p:cNvCxnSpPr>
          <p:nvPr/>
        </p:nvCxnSpPr>
        <p:spPr>
          <a:xfrm flipH="1">
            <a:off x="5494008" y="3191012"/>
            <a:ext cx="781477" cy="14567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1"/>
            <a:endCxn id="10" idx="3"/>
          </p:cNvCxnSpPr>
          <p:nvPr/>
        </p:nvCxnSpPr>
        <p:spPr>
          <a:xfrm flipH="1">
            <a:off x="5494008" y="4557338"/>
            <a:ext cx="781477" cy="90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6" idx="2"/>
          </p:cNvCxnSpPr>
          <p:nvPr/>
        </p:nvCxnSpPr>
        <p:spPr>
          <a:xfrm flipV="1">
            <a:off x="6581823" y="3681257"/>
            <a:ext cx="36786" cy="561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5" idx="1"/>
            <a:endCxn id="15" idx="3"/>
          </p:cNvCxnSpPr>
          <p:nvPr/>
        </p:nvCxnSpPr>
        <p:spPr>
          <a:xfrm flipH="1" flipV="1">
            <a:off x="6728596" y="3191012"/>
            <a:ext cx="737065" cy="73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4" idx="0"/>
          </p:cNvCxnSpPr>
          <p:nvPr/>
        </p:nvCxnSpPr>
        <p:spPr>
          <a:xfrm>
            <a:off x="6465255" y="3720749"/>
            <a:ext cx="116568" cy="522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a:endCxn id="27" idx="1"/>
          </p:cNvCxnSpPr>
          <p:nvPr/>
        </p:nvCxnSpPr>
        <p:spPr>
          <a:xfrm>
            <a:off x="6618609" y="3681257"/>
            <a:ext cx="1079812" cy="724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48621" y="4934050"/>
            <a:ext cx="1321965" cy="646331"/>
          </a:xfrm>
          <a:prstGeom prst="rect">
            <a:avLst/>
          </a:prstGeom>
        </p:spPr>
        <p:txBody>
          <a:bodyPr wrap="none">
            <a:spAutoFit/>
          </a:bodyPr>
          <a:lstStyle/>
          <a:p>
            <a:r>
              <a:rPr lang="en-US" dirty="0" smtClean="0"/>
              <a:t>TechChruch</a:t>
            </a:r>
          </a:p>
          <a:p>
            <a:r>
              <a:rPr lang="en-US" dirty="0" smtClean="0">
                <a:solidFill>
                  <a:srgbClr val="FF0000"/>
                </a:solidFill>
              </a:rPr>
              <a:t>Unknown</a:t>
            </a:r>
            <a:endParaRPr lang="en-US" dirty="0">
              <a:solidFill>
                <a:srgbClr val="FF0000"/>
              </a:solidFill>
            </a:endParaRPr>
          </a:p>
        </p:txBody>
      </p:sp>
      <p:sp>
        <p:nvSpPr>
          <p:cNvPr id="30" name="Rectangle 29"/>
          <p:cNvSpPr/>
          <p:nvPr/>
        </p:nvSpPr>
        <p:spPr>
          <a:xfrm>
            <a:off x="4536958" y="5791200"/>
            <a:ext cx="4523995" cy="369332"/>
          </a:xfrm>
          <a:prstGeom prst="rect">
            <a:avLst/>
          </a:prstGeom>
        </p:spPr>
        <p:txBody>
          <a:bodyPr wrap="none">
            <a:spAutoFit/>
          </a:bodyPr>
          <a:lstStyle/>
          <a:p>
            <a:r>
              <a:rPr lang="en-US" i="1" dirty="0" smtClean="0"/>
              <a:t>Only </a:t>
            </a:r>
            <a:r>
              <a:rPr lang="en-US" i="1" dirty="0" smtClean="0">
                <a:solidFill>
                  <a:srgbClr val="FF0000"/>
                </a:solidFill>
              </a:rPr>
              <a:t>16% </a:t>
            </a:r>
            <a:r>
              <a:rPr lang="en-US" i="1" dirty="0"/>
              <a:t>users </a:t>
            </a:r>
            <a:r>
              <a:rPr lang="en-US" i="1" dirty="0" smtClean="0"/>
              <a:t>have locations on their profiles!</a:t>
            </a:r>
            <a:endParaRPr lang="en-US" i="1" dirty="0"/>
          </a:p>
        </p:txBody>
      </p:sp>
      <p:sp>
        <p:nvSpPr>
          <p:cNvPr id="41" name="TextBox 40"/>
          <p:cNvSpPr txBox="1"/>
          <p:nvPr/>
        </p:nvSpPr>
        <p:spPr>
          <a:xfrm>
            <a:off x="7282987" y="3759561"/>
            <a:ext cx="1349264" cy="646331"/>
          </a:xfrm>
          <a:prstGeom prst="rect">
            <a:avLst/>
          </a:prstGeom>
          <a:noFill/>
        </p:spPr>
        <p:txBody>
          <a:bodyPr wrap="square" rtlCol="0">
            <a:spAutoFit/>
          </a:bodyPr>
          <a:lstStyle/>
          <a:p>
            <a:r>
              <a:rPr lang="en-US" dirty="0">
                <a:solidFill>
                  <a:srgbClr val="FF0000"/>
                </a:solidFill>
              </a:rPr>
              <a:t>Unknown</a:t>
            </a:r>
          </a:p>
          <a:p>
            <a:endParaRPr lang="en-US" dirty="0"/>
          </a:p>
        </p:txBody>
      </p:sp>
      <p:sp>
        <p:nvSpPr>
          <p:cNvPr id="46" name="TextBox 45"/>
          <p:cNvSpPr txBox="1"/>
          <p:nvPr/>
        </p:nvSpPr>
        <p:spPr>
          <a:xfrm>
            <a:off x="5434900" y="2522665"/>
            <a:ext cx="2561659" cy="369332"/>
          </a:xfrm>
          <a:prstGeom prst="rect">
            <a:avLst/>
          </a:prstGeom>
          <a:noFill/>
        </p:spPr>
        <p:txBody>
          <a:bodyPr wrap="square" rtlCol="0">
            <a:spAutoFit/>
          </a:bodyPr>
          <a:lstStyle/>
          <a:p>
            <a:r>
              <a:rPr lang="en-US" dirty="0"/>
              <a:t>F</a:t>
            </a:r>
            <a:r>
              <a:rPr lang="en-US" dirty="0" smtClean="0"/>
              <a:t>ollowing Network</a:t>
            </a:r>
            <a:endParaRPr lang="en-US" dirty="0"/>
          </a:p>
        </p:txBody>
      </p:sp>
      <p:sp>
        <p:nvSpPr>
          <p:cNvPr id="47" name="TextBox 46"/>
          <p:cNvSpPr txBox="1"/>
          <p:nvPr/>
        </p:nvSpPr>
        <p:spPr>
          <a:xfrm>
            <a:off x="6009041" y="5148145"/>
            <a:ext cx="2007631" cy="369332"/>
          </a:xfrm>
          <a:prstGeom prst="rect">
            <a:avLst/>
          </a:prstGeom>
          <a:noFill/>
        </p:spPr>
        <p:txBody>
          <a:bodyPr wrap="square" rtlCol="0">
            <a:spAutoFit/>
          </a:bodyPr>
          <a:lstStyle/>
          <a:p>
            <a:r>
              <a:rPr lang="en-US" dirty="0" smtClean="0">
                <a:solidFill>
                  <a:schemeClr val="accent3">
                    <a:lumMod val="75000"/>
                  </a:schemeClr>
                </a:solidFill>
              </a:rPr>
              <a:t>San Francisco </a:t>
            </a:r>
          </a:p>
        </p:txBody>
      </p:sp>
      <p:grpSp>
        <p:nvGrpSpPr>
          <p:cNvPr id="42" name="Group 41"/>
          <p:cNvGrpSpPr/>
          <p:nvPr/>
        </p:nvGrpSpPr>
        <p:grpSpPr>
          <a:xfrm>
            <a:off x="648646" y="2434835"/>
            <a:ext cx="3601721" cy="2940910"/>
            <a:chOff x="648646" y="2434835"/>
            <a:chExt cx="3601721" cy="2940910"/>
          </a:xfrm>
        </p:grpSpPr>
        <p:sp>
          <p:nvSpPr>
            <p:cNvPr id="45" name="TextBox 44"/>
            <p:cNvSpPr txBox="1"/>
            <p:nvPr/>
          </p:nvSpPr>
          <p:spPr>
            <a:xfrm>
              <a:off x="1600201" y="2434835"/>
              <a:ext cx="1143000" cy="369332"/>
            </a:xfrm>
            <a:prstGeom prst="rect">
              <a:avLst/>
            </a:prstGeom>
            <a:noFill/>
          </p:spPr>
          <p:txBody>
            <a:bodyPr wrap="square" rtlCol="0">
              <a:spAutoFit/>
            </a:bodyPr>
            <a:lstStyle/>
            <a:p>
              <a:r>
                <a:rPr lang="en-US" dirty="0" smtClean="0"/>
                <a:t>Tweets</a:t>
              </a:r>
              <a:r>
                <a:rPr lang="en-US" dirty="0" smtClean="0">
                  <a:solidFill>
                    <a:srgbClr val="FF0000"/>
                  </a:solidFill>
                </a:rPr>
                <a:t> </a:t>
              </a:r>
              <a:endParaRPr lang="en-US" dirty="0">
                <a:solidFill>
                  <a:srgbClr val="FF0000"/>
                </a:solidFill>
              </a:endParaRPr>
            </a:p>
          </p:txBody>
        </p:sp>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646" y="2926211"/>
              <a:ext cx="3601721" cy="244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79" name="Picture 7" descr="https://encrypted-tbn0.google.com/images?q=tbn:ANd9GcQZ_93kpN6J7xtbi9OQEkqNIKgZBW877gDhAxeySp6VBeMC11xbx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36952" y="2926211"/>
            <a:ext cx="383817" cy="37203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 descr="https://encrypted-tbn0.google.com/images?q=tbn:ANd9GcQZ_93kpN6J7xtbi9OQEkqNIKgZBW877gDhAxeySp6VBeMC11xbx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89017" y="4185304"/>
            <a:ext cx="383817" cy="372033"/>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https://encrypted-tbn1.google.com/images?q=tbn:ANd9GcSpswPOvtzq5zdZ_IGs34kg9Gt-T9rkIeSBMTpWvTC0iLsk0iy1C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04428" y="3491178"/>
            <a:ext cx="416341" cy="45914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9" descr="https://encrypted-tbn1.google.com/images?q=tbn:ANd9GcSpswPOvtzq5zdZ_IGs34kg9Gt-T9rkIeSBMTpWvTC0iLsk0iy1C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34026" y="4736778"/>
            <a:ext cx="416341" cy="45914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18E48496-6061-4952-8C25-B8E1BA644B92}" type="slidenum">
              <a:rPr lang="en-US" smtClean="0"/>
              <a:t>47</a:t>
            </a:fld>
            <a:endParaRPr lang="en-US" dirty="0"/>
          </a:p>
        </p:txBody>
      </p:sp>
    </p:spTree>
    <p:extLst>
      <p:ext uri="{BB962C8B-B14F-4D97-AF65-F5344CB8AC3E}">
        <p14:creationId xmlns:p14="http://schemas.microsoft.com/office/powerpoint/2010/main" val="379646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8810" y="152400"/>
            <a:ext cx="8915401" cy="1252728"/>
          </a:xfrm>
        </p:spPr>
        <p:txBody>
          <a:bodyPr>
            <a:normAutofit/>
          </a:bodyPr>
          <a:lstStyle/>
          <a:p>
            <a:pPr algn="l"/>
            <a:r>
              <a:rPr lang="en-US" sz="3200" dirty="0"/>
              <a:t>The problem is </a:t>
            </a:r>
            <a:r>
              <a:rPr lang="en-US" sz="3200" dirty="0" smtClean="0"/>
              <a:t>difficult </a:t>
            </a:r>
            <a:r>
              <a:rPr lang="en-US" sz="3200" dirty="0"/>
              <a:t>due to </a:t>
            </a:r>
            <a:r>
              <a:rPr lang="en-US" sz="3200" dirty="0" smtClean="0"/>
              <a:t>noisy signals</a:t>
            </a:r>
            <a:endParaRPr lang="en-US" sz="3200" dirty="0"/>
          </a:p>
        </p:txBody>
      </p:sp>
      <p:sp>
        <p:nvSpPr>
          <p:cNvPr id="6" name="TextBox 5"/>
          <p:cNvSpPr txBox="1"/>
          <p:nvPr/>
        </p:nvSpPr>
        <p:spPr>
          <a:xfrm>
            <a:off x="1610681" y="2071234"/>
            <a:ext cx="1143000" cy="369332"/>
          </a:xfrm>
          <a:prstGeom prst="rect">
            <a:avLst/>
          </a:prstGeom>
          <a:noFill/>
        </p:spPr>
        <p:txBody>
          <a:bodyPr wrap="square" rtlCol="0">
            <a:spAutoFit/>
          </a:bodyPr>
          <a:lstStyle/>
          <a:p>
            <a:r>
              <a:rPr lang="en-US" dirty="0" smtClean="0"/>
              <a:t>Tweets</a:t>
            </a:r>
            <a:r>
              <a:rPr lang="en-US" dirty="0" smtClean="0">
                <a:solidFill>
                  <a:srgbClr val="FF0000"/>
                </a:solidFill>
              </a:rPr>
              <a:t> </a:t>
            </a:r>
            <a:endParaRPr lang="en-US" dirty="0">
              <a:solidFill>
                <a:srgbClr val="FF0000"/>
              </a:solidFill>
            </a:endParaRPr>
          </a:p>
        </p:txBody>
      </p:sp>
      <p:grpSp>
        <p:nvGrpSpPr>
          <p:cNvPr id="40" name="Group 39"/>
          <p:cNvGrpSpPr/>
          <p:nvPr/>
        </p:nvGrpSpPr>
        <p:grpSpPr>
          <a:xfrm>
            <a:off x="4525737" y="2726022"/>
            <a:ext cx="4358055" cy="2654170"/>
            <a:chOff x="4495800" y="2926211"/>
            <a:chExt cx="4358055" cy="2654170"/>
          </a:xfrm>
        </p:grpSpPr>
        <p:sp>
          <p:nvSpPr>
            <p:cNvPr id="7" name="TextBox 6"/>
            <p:cNvSpPr txBox="1"/>
            <p:nvPr/>
          </p:nvSpPr>
          <p:spPr>
            <a:xfrm>
              <a:off x="4495800" y="5011255"/>
              <a:ext cx="1641577" cy="369332"/>
            </a:xfrm>
            <a:prstGeom prst="rect">
              <a:avLst/>
            </a:prstGeom>
            <a:noFill/>
          </p:spPr>
          <p:txBody>
            <a:bodyPr wrap="square" rtlCol="0">
              <a:spAutoFit/>
            </a:bodyPr>
            <a:lstStyle/>
            <a:p>
              <a:r>
                <a:rPr lang="en-US" dirty="0"/>
                <a:t> </a:t>
              </a:r>
              <a:r>
                <a:rPr lang="en-US" dirty="0" smtClean="0"/>
                <a:t>   </a:t>
              </a:r>
              <a:endParaRPr lang="en-US" dirty="0"/>
            </a:p>
          </p:txBody>
        </p:sp>
        <p:grpSp>
          <p:nvGrpSpPr>
            <p:cNvPr id="8" name="Group 7"/>
            <p:cNvGrpSpPr/>
            <p:nvPr/>
          </p:nvGrpSpPr>
          <p:grpSpPr>
            <a:xfrm>
              <a:off x="7557964" y="4130186"/>
              <a:ext cx="1295891" cy="1138343"/>
              <a:chOff x="2901621" y="5812204"/>
              <a:chExt cx="1252089" cy="1055144"/>
            </a:xfrm>
          </p:grpSpPr>
          <p:pic>
            <p:nvPicPr>
              <p:cNvPr id="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330" y="5812204"/>
                <a:ext cx="572799" cy="51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901621" y="6268256"/>
                <a:ext cx="1252089" cy="599092"/>
              </a:xfrm>
              <a:prstGeom prst="rect">
                <a:avLst/>
              </a:prstGeom>
              <a:noFill/>
            </p:spPr>
            <p:txBody>
              <a:bodyPr wrap="square" rtlCol="0">
                <a:spAutoFit/>
              </a:bodyPr>
              <a:lstStyle/>
              <a:p>
                <a:r>
                  <a:rPr lang="en-US" dirty="0" smtClean="0"/>
                  <a:t>Jessie</a:t>
                </a:r>
              </a:p>
              <a:p>
                <a:r>
                  <a:rPr lang="en-US" dirty="0" smtClean="0">
                    <a:solidFill>
                      <a:schemeClr val="accent3"/>
                    </a:solidFill>
                  </a:rPr>
                  <a:t>Champaign</a:t>
                </a:r>
                <a:endParaRPr lang="en-US" dirty="0">
                  <a:solidFill>
                    <a:schemeClr val="accent3"/>
                  </a:solidFill>
                </a:endParaRPr>
              </a:p>
            </p:txBody>
          </p:sp>
        </p:grpSp>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021" y="3006689"/>
              <a:ext cx="555014" cy="60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806" y="4308646"/>
              <a:ext cx="542202" cy="67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7275993" y="2982230"/>
              <a:ext cx="946389" cy="914640"/>
              <a:chOff x="2895600" y="4854129"/>
              <a:chExt cx="914400" cy="847792"/>
            </a:xfrm>
          </p:grpSpPr>
          <p:pic>
            <p:nvPicPr>
              <p:cNvPr id="1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8858" y="4854129"/>
                <a:ext cx="531271" cy="52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895600" y="5332589"/>
                <a:ext cx="914400" cy="369332"/>
              </a:xfrm>
              <a:prstGeom prst="rect">
                <a:avLst/>
              </a:prstGeom>
              <a:noFill/>
            </p:spPr>
            <p:txBody>
              <a:bodyPr wrap="square" rtlCol="0">
                <a:spAutoFit/>
              </a:bodyPr>
              <a:lstStyle/>
              <a:p>
                <a:r>
                  <a:rPr lang="en-US" dirty="0"/>
                  <a:t> </a:t>
                </a:r>
                <a:r>
                  <a:rPr lang="en-US" dirty="0" smtClean="0"/>
                  <a:t>  Rob </a:t>
                </a:r>
                <a:endParaRPr lang="en-US" dirty="0"/>
              </a:p>
            </p:txBody>
          </p:sp>
        </p:grpSp>
        <p:sp>
          <p:nvSpPr>
            <p:cNvPr id="16" name="TextBox 15"/>
            <p:cNvSpPr txBox="1"/>
            <p:nvPr/>
          </p:nvSpPr>
          <p:spPr>
            <a:xfrm>
              <a:off x="4572397" y="3546437"/>
              <a:ext cx="1579636" cy="646331"/>
            </a:xfrm>
            <a:prstGeom prst="rect">
              <a:avLst/>
            </a:prstGeom>
            <a:noFill/>
          </p:spPr>
          <p:txBody>
            <a:bodyPr wrap="square" rtlCol="0">
              <a:spAutoFit/>
            </a:bodyPr>
            <a:lstStyle/>
            <a:p>
              <a:r>
                <a:rPr lang="en-US" dirty="0" smtClean="0"/>
                <a:t>Lady Gaga</a:t>
              </a:r>
            </a:p>
            <a:p>
              <a:r>
                <a:rPr lang="en-US" dirty="0" smtClean="0">
                  <a:solidFill>
                    <a:srgbClr val="FF0000"/>
                  </a:solidFill>
                </a:rPr>
                <a:t>New York </a:t>
              </a:r>
              <a:endParaRPr lang="en-US" dirty="0">
                <a:solidFill>
                  <a:srgbClr val="FF0000"/>
                </a:solidFill>
              </a:endParaRPr>
            </a:p>
          </p:txBody>
        </p:sp>
        <p:sp>
          <p:nvSpPr>
            <p:cNvPr id="17" name="TextBox 16"/>
            <p:cNvSpPr txBox="1"/>
            <p:nvPr/>
          </p:nvSpPr>
          <p:spPr>
            <a:xfrm>
              <a:off x="6197213" y="4802193"/>
              <a:ext cx="856557" cy="369332"/>
            </a:xfrm>
            <a:prstGeom prst="rect">
              <a:avLst/>
            </a:prstGeom>
            <a:noFill/>
          </p:spPr>
          <p:txBody>
            <a:bodyPr wrap="square" rtlCol="0">
              <a:spAutoFit/>
            </a:bodyPr>
            <a:lstStyle/>
            <a:p>
              <a:r>
                <a:rPr lang="en-US" dirty="0" smtClean="0"/>
                <a:t>Cindy</a:t>
              </a:r>
            </a:p>
          </p:txBody>
        </p:sp>
        <p:pic>
          <p:nvPicPr>
            <p:cNvPr id="18"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5485" y="4243005"/>
              <a:ext cx="612676" cy="62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descr="https://encrypted-tbn3.google.com/images?q=tbn:ANd9GcTFs9fRwPmz9ByS5aWk08IPJXATqKvR-J0dT1qFcD2HCefie6g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75485" y="2926211"/>
              <a:ext cx="453112" cy="5296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039948" y="3408077"/>
              <a:ext cx="1157322" cy="273180"/>
            </a:xfrm>
            <a:prstGeom prst="rect">
              <a:avLst/>
            </a:prstGeom>
            <a:noFill/>
          </p:spPr>
          <p:txBody>
            <a:bodyPr wrap="square" rtlCol="0">
              <a:spAutoFit/>
            </a:bodyPr>
            <a:lstStyle/>
            <a:p>
              <a:r>
                <a:rPr lang="en-US" dirty="0" smtClean="0"/>
                <a:t>Richard</a:t>
              </a:r>
              <a:endParaRPr lang="en-US" dirty="0"/>
            </a:p>
          </p:txBody>
        </p:sp>
        <p:cxnSp>
          <p:nvCxnSpPr>
            <p:cNvPr id="21" name="Straight Arrow Connector 20"/>
            <p:cNvCxnSpPr>
              <a:stCxn id="19" idx="1"/>
              <a:endCxn id="11" idx="3"/>
            </p:cNvCxnSpPr>
            <p:nvPr/>
          </p:nvCxnSpPr>
          <p:spPr>
            <a:xfrm flipH="1">
              <a:off x="5465035" y="3191012"/>
              <a:ext cx="810450" cy="1187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1"/>
              <a:endCxn id="12" idx="3"/>
            </p:cNvCxnSpPr>
            <p:nvPr/>
          </p:nvCxnSpPr>
          <p:spPr>
            <a:xfrm flipH="1">
              <a:off x="5494008" y="3191012"/>
              <a:ext cx="781477" cy="14567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a:endCxn id="12" idx="3"/>
            </p:cNvCxnSpPr>
            <p:nvPr/>
          </p:nvCxnSpPr>
          <p:spPr>
            <a:xfrm flipH="1">
              <a:off x="5494008" y="4557338"/>
              <a:ext cx="781477" cy="90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0"/>
            </p:cNvCxnSpPr>
            <p:nvPr/>
          </p:nvCxnSpPr>
          <p:spPr>
            <a:xfrm flipH="1" flipV="1">
              <a:off x="6275485" y="3681257"/>
              <a:ext cx="306338" cy="561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1"/>
              <a:endCxn id="19" idx="3"/>
            </p:cNvCxnSpPr>
            <p:nvPr/>
          </p:nvCxnSpPr>
          <p:spPr>
            <a:xfrm flipH="1" flipV="1">
              <a:off x="6728596" y="3191012"/>
              <a:ext cx="737065" cy="733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8" idx="0"/>
            </p:cNvCxnSpPr>
            <p:nvPr/>
          </p:nvCxnSpPr>
          <p:spPr>
            <a:xfrm flipH="1">
              <a:off x="6581823" y="3681257"/>
              <a:ext cx="245885" cy="5617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2"/>
              <a:endCxn id="9" idx="1"/>
            </p:cNvCxnSpPr>
            <p:nvPr/>
          </p:nvCxnSpPr>
          <p:spPr>
            <a:xfrm>
              <a:off x="6618609" y="3681257"/>
              <a:ext cx="1079812" cy="724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48621" y="4934050"/>
              <a:ext cx="1321965" cy="646331"/>
            </a:xfrm>
            <a:prstGeom prst="rect">
              <a:avLst/>
            </a:prstGeom>
          </p:spPr>
          <p:txBody>
            <a:bodyPr wrap="none">
              <a:spAutoFit/>
            </a:bodyPr>
            <a:lstStyle/>
            <a:p>
              <a:r>
                <a:rPr lang="en-US" dirty="0" smtClean="0"/>
                <a:t>TechChruch</a:t>
              </a:r>
            </a:p>
            <a:p>
              <a:r>
                <a:rPr lang="en-US" dirty="0" smtClean="0">
                  <a:solidFill>
                    <a:srgbClr val="FFC000"/>
                  </a:solidFill>
                </a:rPr>
                <a:t>Unknown</a:t>
              </a:r>
              <a:endParaRPr lang="en-US" dirty="0">
                <a:solidFill>
                  <a:srgbClr val="FFC000"/>
                </a:solidFill>
              </a:endParaRPr>
            </a:p>
          </p:txBody>
        </p:sp>
        <p:sp>
          <p:nvSpPr>
            <p:cNvPr id="30" name="TextBox 29"/>
            <p:cNvSpPr txBox="1"/>
            <p:nvPr/>
          </p:nvSpPr>
          <p:spPr>
            <a:xfrm>
              <a:off x="7282987" y="3759561"/>
              <a:ext cx="1349264" cy="646331"/>
            </a:xfrm>
            <a:prstGeom prst="rect">
              <a:avLst/>
            </a:prstGeom>
            <a:noFill/>
          </p:spPr>
          <p:txBody>
            <a:bodyPr wrap="square" rtlCol="0">
              <a:spAutoFit/>
            </a:bodyPr>
            <a:lstStyle/>
            <a:p>
              <a:r>
                <a:rPr lang="en-US" dirty="0">
                  <a:solidFill>
                    <a:srgbClr val="FFC000"/>
                  </a:solidFill>
                </a:rPr>
                <a:t>Unknown</a:t>
              </a:r>
            </a:p>
            <a:p>
              <a:endParaRPr lang="en-US" dirty="0"/>
            </a:p>
          </p:txBody>
        </p:sp>
        <p:sp>
          <p:nvSpPr>
            <p:cNvPr id="31" name="TextBox 30"/>
            <p:cNvSpPr txBox="1"/>
            <p:nvPr/>
          </p:nvSpPr>
          <p:spPr>
            <a:xfrm>
              <a:off x="6009041" y="5148145"/>
              <a:ext cx="2007631" cy="369332"/>
            </a:xfrm>
            <a:prstGeom prst="rect">
              <a:avLst/>
            </a:prstGeom>
            <a:noFill/>
          </p:spPr>
          <p:txBody>
            <a:bodyPr wrap="square" rtlCol="0">
              <a:spAutoFit/>
            </a:bodyPr>
            <a:lstStyle/>
            <a:p>
              <a:r>
                <a:rPr lang="en-US" dirty="0" smtClean="0">
                  <a:solidFill>
                    <a:srgbClr val="FF0000"/>
                  </a:solidFill>
                </a:rPr>
                <a:t>San Francisco </a:t>
              </a:r>
            </a:p>
          </p:txBody>
        </p:sp>
      </p:grpSp>
      <p:pic>
        <p:nvPicPr>
          <p:cNvPr id="4097"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077" y="2784094"/>
            <a:ext cx="3362876" cy="241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764891" y="2071234"/>
            <a:ext cx="2251781" cy="369332"/>
          </a:xfrm>
          <a:prstGeom prst="rect">
            <a:avLst/>
          </a:prstGeom>
          <a:noFill/>
        </p:spPr>
        <p:txBody>
          <a:bodyPr wrap="square" rtlCol="0">
            <a:spAutoFit/>
          </a:bodyPr>
          <a:lstStyle/>
          <a:p>
            <a:r>
              <a:rPr lang="en-US" dirty="0" smtClean="0"/>
              <a:t>Following Network</a:t>
            </a:r>
            <a:r>
              <a:rPr lang="en-US" dirty="0" smtClean="0">
                <a:solidFill>
                  <a:srgbClr val="FF0000"/>
                </a:solidFill>
              </a:rPr>
              <a:t> </a:t>
            </a:r>
            <a:endParaRPr lang="en-US" dirty="0">
              <a:solidFill>
                <a:srgbClr val="FF0000"/>
              </a:solidFill>
            </a:endParaRPr>
          </a:p>
        </p:txBody>
      </p:sp>
      <p:sp>
        <p:nvSpPr>
          <p:cNvPr id="32" name="TextBox 31"/>
          <p:cNvSpPr txBox="1"/>
          <p:nvPr/>
        </p:nvSpPr>
        <p:spPr>
          <a:xfrm>
            <a:off x="648646" y="5597370"/>
            <a:ext cx="3410858" cy="646331"/>
          </a:xfrm>
          <a:prstGeom prst="rect">
            <a:avLst/>
          </a:prstGeom>
          <a:noFill/>
        </p:spPr>
        <p:txBody>
          <a:bodyPr wrap="square" rtlCol="0">
            <a:spAutoFit/>
          </a:bodyPr>
          <a:lstStyle/>
          <a:p>
            <a:r>
              <a:rPr lang="en-US" i="1" dirty="0" smtClean="0"/>
              <a:t>A user tweets  </a:t>
            </a:r>
            <a:r>
              <a:rPr lang="en-US" i="1" dirty="0"/>
              <a:t>about locations different </a:t>
            </a:r>
            <a:r>
              <a:rPr lang="en-US" i="1" dirty="0" smtClean="0"/>
              <a:t> from his home location.</a:t>
            </a:r>
            <a:endParaRPr lang="en-US" i="1" dirty="0"/>
          </a:p>
        </p:txBody>
      </p:sp>
      <p:sp>
        <p:nvSpPr>
          <p:cNvPr id="34" name="TextBox 33"/>
          <p:cNvSpPr txBox="1"/>
          <p:nvPr/>
        </p:nvSpPr>
        <p:spPr>
          <a:xfrm>
            <a:off x="5023167" y="5597370"/>
            <a:ext cx="3609083" cy="923330"/>
          </a:xfrm>
          <a:prstGeom prst="rect">
            <a:avLst/>
          </a:prstGeom>
          <a:noFill/>
        </p:spPr>
        <p:txBody>
          <a:bodyPr wrap="square" rtlCol="0">
            <a:spAutoFit/>
          </a:bodyPr>
          <a:lstStyle/>
          <a:p>
            <a:r>
              <a:rPr lang="en-US" i="1" dirty="0" smtClean="0"/>
              <a:t>User follows friends who live different locations from his home location.</a:t>
            </a:r>
            <a:endParaRPr lang="en-US" i="1" dirty="0"/>
          </a:p>
        </p:txBody>
      </p:sp>
      <p:sp>
        <p:nvSpPr>
          <p:cNvPr id="2" name="Slide Number Placeholder 1"/>
          <p:cNvSpPr>
            <a:spLocks noGrp="1"/>
          </p:cNvSpPr>
          <p:nvPr>
            <p:ph type="sldNum" sz="quarter" idx="12"/>
          </p:nvPr>
        </p:nvSpPr>
        <p:spPr/>
        <p:txBody>
          <a:bodyPr/>
          <a:lstStyle/>
          <a:p>
            <a:fld id="{18E48496-6061-4952-8C25-B8E1BA644B92}" type="slidenum">
              <a:rPr lang="en-US" smtClean="0"/>
              <a:t>48</a:t>
            </a:fld>
            <a:endParaRPr lang="en-US" dirty="0"/>
          </a:p>
        </p:txBody>
      </p:sp>
    </p:spTree>
    <p:extLst>
      <p:ext uri="{BB962C8B-B14F-4D97-AF65-F5344CB8AC3E}">
        <p14:creationId xmlns:p14="http://schemas.microsoft.com/office/powerpoint/2010/main" val="387373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55448"/>
            <a:ext cx="8443496" cy="1252728"/>
          </a:xfrm>
        </p:spPr>
        <p:txBody>
          <a:bodyPr>
            <a:noAutofit/>
          </a:bodyPr>
          <a:lstStyle/>
          <a:p>
            <a:r>
              <a:rPr lang="en-US" sz="3200" dirty="0"/>
              <a:t>How </a:t>
            </a:r>
            <a:r>
              <a:rPr lang="en-US" sz="3200" dirty="0" smtClean="0"/>
              <a:t>can we accurately </a:t>
            </a:r>
            <a:r>
              <a:rPr lang="en-US" sz="3200" dirty="0"/>
              <a:t>predict users’ </a:t>
            </a:r>
            <a:r>
              <a:rPr lang="en-US" sz="3200" dirty="0" smtClean="0"/>
              <a:t>location </a:t>
            </a:r>
            <a:r>
              <a:rPr lang="en-US" sz="3200" dirty="0"/>
              <a:t>from </a:t>
            </a:r>
            <a:r>
              <a:rPr lang="en-US" sz="3200" dirty="0" smtClean="0"/>
              <a:t>noisy and scarce signals?</a:t>
            </a:r>
            <a:endParaRPr lang="en-US" sz="3200" dirty="0"/>
          </a:p>
        </p:txBody>
      </p:sp>
      <p:sp>
        <p:nvSpPr>
          <p:cNvPr id="2" name="Content Placeholder 1"/>
          <p:cNvSpPr>
            <a:spLocks noGrp="1"/>
          </p:cNvSpPr>
          <p:nvPr>
            <p:ph idx="1"/>
          </p:nvPr>
        </p:nvSpPr>
        <p:spPr>
          <a:xfrm>
            <a:off x="533400" y="2592894"/>
            <a:ext cx="1949082" cy="726459"/>
          </a:xfrm>
          <a:solidFill>
            <a:schemeClr val="accent5">
              <a:lumMod val="20000"/>
              <a:lumOff val="80000"/>
            </a:schemeClr>
          </a:solidFill>
        </p:spPr>
        <p:txBody>
          <a:bodyPr>
            <a:normAutofit fontScale="70000" lnSpcReduction="20000"/>
          </a:bodyPr>
          <a:lstStyle/>
          <a:p>
            <a:pPr marL="0" indent="0">
              <a:buNone/>
            </a:pPr>
            <a:r>
              <a:rPr lang="en-US" b="1" i="1" dirty="0">
                <a:solidFill>
                  <a:srgbClr val="FF0000"/>
                </a:solidFill>
              </a:rPr>
              <a:t>Scarce </a:t>
            </a:r>
            <a:r>
              <a:rPr lang="en-US" b="1" i="1" dirty="0" smtClean="0">
                <a:solidFill>
                  <a:srgbClr val="FF0000"/>
                </a:solidFill>
              </a:rPr>
              <a:t>Signal Challenge</a:t>
            </a:r>
          </a:p>
          <a:p>
            <a:endParaRPr lang="en-US" dirty="0"/>
          </a:p>
        </p:txBody>
      </p:sp>
      <p:sp>
        <p:nvSpPr>
          <p:cNvPr id="4" name="Content Placeholder 1"/>
          <p:cNvSpPr txBox="1">
            <a:spLocks/>
          </p:cNvSpPr>
          <p:nvPr/>
        </p:nvSpPr>
        <p:spPr>
          <a:xfrm>
            <a:off x="411480" y="4327882"/>
            <a:ext cx="2057399" cy="1020232"/>
          </a:xfrm>
          <a:prstGeom prst="rect">
            <a:avLst/>
          </a:prstGeom>
          <a:solidFill>
            <a:schemeClr val="accent5">
              <a:lumMod val="20000"/>
              <a:lumOff val="80000"/>
            </a:schemeClr>
          </a:solidFill>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en-US" b="1" dirty="0" smtClean="0">
                <a:solidFill>
                  <a:srgbClr val="FF0000"/>
                </a:solidFill>
              </a:rPr>
              <a:t>Noisy Signal Challenge</a:t>
            </a:r>
          </a:p>
          <a:p>
            <a:endParaRPr lang="en-US" dirty="0"/>
          </a:p>
        </p:txBody>
      </p:sp>
      <p:sp>
        <p:nvSpPr>
          <p:cNvPr id="7" name="TextBox 6"/>
          <p:cNvSpPr txBox="1"/>
          <p:nvPr/>
        </p:nvSpPr>
        <p:spPr>
          <a:xfrm>
            <a:off x="3088518" y="2626252"/>
            <a:ext cx="2729038" cy="769441"/>
          </a:xfrm>
          <a:prstGeom prst="rect">
            <a:avLst/>
          </a:prstGeom>
          <a:solidFill>
            <a:schemeClr val="accent5">
              <a:lumMod val="20000"/>
              <a:lumOff val="80000"/>
            </a:schemeClr>
          </a:solidFill>
        </p:spPr>
        <p:txBody>
          <a:bodyPr wrap="square" rtlCol="0">
            <a:spAutoFit/>
          </a:bodyPr>
          <a:lstStyle/>
          <a:p>
            <a:pPr>
              <a:spcBef>
                <a:spcPct val="20000"/>
              </a:spcBef>
              <a:buClr>
                <a:schemeClr val="accent1"/>
              </a:buClr>
              <a:buSzPct val="100000"/>
            </a:pPr>
            <a:r>
              <a:rPr lang="en-US" sz="2200" b="1" i="1" dirty="0" smtClean="0">
                <a:solidFill>
                  <a:srgbClr val="00B050"/>
                </a:solidFill>
              </a:rPr>
              <a:t>Utilize both signals  as observations </a:t>
            </a:r>
            <a:endParaRPr lang="en-US" sz="2200" b="1" i="1" dirty="0">
              <a:solidFill>
                <a:srgbClr val="00B050"/>
              </a:solidFill>
            </a:endParaRPr>
          </a:p>
        </p:txBody>
      </p:sp>
      <p:sp>
        <p:nvSpPr>
          <p:cNvPr id="8" name="TextBox 7"/>
          <p:cNvSpPr txBox="1"/>
          <p:nvPr/>
        </p:nvSpPr>
        <p:spPr>
          <a:xfrm>
            <a:off x="3058038" y="4183490"/>
            <a:ext cx="2791074" cy="2416046"/>
          </a:xfrm>
          <a:prstGeom prst="rect">
            <a:avLst/>
          </a:prstGeom>
          <a:solidFill>
            <a:schemeClr val="accent5">
              <a:lumMod val="20000"/>
              <a:lumOff val="80000"/>
            </a:schemeClr>
          </a:solidFill>
        </p:spPr>
        <p:txBody>
          <a:bodyPr wrap="square" tIns="0" rtlCol="0">
            <a:spAutoFit/>
          </a:bodyPr>
          <a:lstStyle/>
          <a:p>
            <a:pPr>
              <a:spcBef>
                <a:spcPct val="20000"/>
              </a:spcBef>
              <a:buClr>
                <a:schemeClr val="accent1"/>
              </a:buClr>
              <a:buSzPct val="100000"/>
            </a:pPr>
            <a:r>
              <a:rPr lang="en-US" sz="2200" b="1" i="1" dirty="0" smtClean="0">
                <a:solidFill>
                  <a:srgbClr val="00B050"/>
                </a:solidFill>
              </a:rPr>
              <a:t>Take a probabilistic  approach  to </a:t>
            </a:r>
            <a:r>
              <a:rPr lang="en-US" sz="2200" b="1" i="1" dirty="0">
                <a:solidFill>
                  <a:srgbClr val="00B050"/>
                </a:solidFill>
              </a:rPr>
              <a:t>m</a:t>
            </a:r>
            <a:r>
              <a:rPr lang="en-US" sz="2200" b="1" i="1" dirty="0" smtClean="0">
                <a:solidFill>
                  <a:srgbClr val="00B050"/>
                </a:solidFill>
              </a:rPr>
              <a:t>odel that 1) users from different locations can be connected, and 2) some users are more likely connected. </a:t>
            </a:r>
            <a:endParaRPr lang="en-US" sz="2200" b="1" i="1" dirty="0">
              <a:solidFill>
                <a:srgbClr val="00B050"/>
              </a:solidFill>
            </a:endParaRPr>
          </a:p>
        </p:txBody>
      </p:sp>
      <p:sp>
        <p:nvSpPr>
          <p:cNvPr id="13" name="Content Placeholder 1"/>
          <p:cNvSpPr txBox="1">
            <a:spLocks/>
          </p:cNvSpPr>
          <p:nvPr/>
        </p:nvSpPr>
        <p:spPr>
          <a:xfrm>
            <a:off x="6112663" y="2888568"/>
            <a:ext cx="2787975" cy="1439314"/>
          </a:xfrm>
          <a:prstGeom prst="rect">
            <a:avLst/>
          </a:prstGeom>
          <a:solidFill>
            <a:schemeClr val="accent5">
              <a:lumMod val="20000"/>
              <a:lumOff val="80000"/>
            </a:schemeClr>
          </a:solidFill>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en-US" sz="2200" b="1" i="1" dirty="0" smtClean="0">
                <a:solidFill>
                  <a:srgbClr val="00B050"/>
                </a:solidFill>
              </a:rPr>
              <a:t>Profile locations via maximizing the likelihood of observations. </a:t>
            </a:r>
            <a:endParaRPr lang="en-US" sz="2200" b="1" i="1" dirty="0">
              <a:solidFill>
                <a:srgbClr val="00B050"/>
              </a:solidFill>
            </a:endParaRPr>
          </a:p>
        </p:txBody>
      </p:sp>
      <p:sp>
        <p:nvSpPr>
          <p:cNvPr id="17" name="Left Arrow 16"/>
          <p:cNvSpPr/>
          <p:nvPr/>
        </p:nvSpPr>
        <p:spPr>
          <a:xfrm rot="10800000">
            <a:off x="5564224" y="3680038"/>
            <a:ext cx="527104" cy="457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p:cNvSpPr/>
          <p:nvPr/>
        </p:nvSpPr>
        <p:spPr>
          <a:xfrm>
            <a:off x="2632395" y="2647758"/>
            <a:ext cx="381000" cy="481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a:off x="2606594" y="4585194"/>
            <a:ext cx="439252"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1"/>
          <p:cNvSpPr txBox="1">
            <a:spLocks/>
          </p:cNvSpPr>
          <p:nvPr/>
        </p:nvSpPr>
        <p:spPr>
          <a:xfrm>
            <a:off x="6363589" y="5222122"/>
            <a:ext cx="2443072" cy="1123839"/>
          </a:xfrm>
          <a:prstGeom prst="rect">
            <a:avLst/>
          </a:prstGeom>
          <a:solidFill>
            <a:schemeClr val="accent5">
              <a:lumMod val="20000"/>
              <a:lumOff val="80000"/>
            </a:schemeClr>
          </a:solidFill>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en-US" sz="2200" b="1" i="1" dirty="0" smtClean="0">
                <a:solidFill>
                  <a:srgbClr val="00B050"/>
                </a:solidFill>
              </a:rPr>
              <a:t>Take additional user knowledge as constraints</a:t>
            </a:r>
            <a:endParaRPr lang="en-US" sz="2200" b="1" i="1" dirty="0">
              <a:solidFill>
                <a:srgbClr val="00B050"/>
              </a:solidFill>
            </a:endParaRPr>
          </a:p>
        </p:txBody>
      </p:sp>
      <p:sp>
        <p:nvSpPr>
          <p:cNvPr id="5" name="Down Arrow 4"/>
          <p:cNvSpPr/>
          <p:nvPr/>
        </p:nvSpPr>
        <p:spPr>
          <a:xfrm rot="10800000">
            <a:off x="6979372" y="4327882"/>
            <a:ext cx="578321" cy="671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8E48496-6061-4952-8C25-B8E1BA644B92}" type="slidenum">
              <a:rPr lang="en-US" smtClean="0"/>
              <a:t>49</a:t>
            </a:fld>
            <a:endParaRPr lang="en-US" dirty="0"/>
          </a:p>
        </p:txBody>
      </p:sp>
      <p:sp>
        <p:nvSpPr>
          <p:cNvPr id="9" name="TextBox 8"/>
          <p:cNvSpPr txBox="1"/>
          <p:nvPr/>
        </p:nvSpPr>
        <p:spPr>
          <a:xfrm>
            <a:off x="685800" y="1720334"/>
            <a:ext cx="7890638" cy="523220"/>
          </a:xfrm>
          <a:prstGeom prst="rect">
            <a:avLst/>
          </a:prstGeom>
          <a:noFill/>
        </p:spPr>
        <p:txBody>
          <a:bodyPr wrap="square" rtlCol="0">
            <a:spAutoFit/>
          </a:bodyPr>
          <a:lstStyle/>
          <a:p>
            <a:r>
              <a:rPr lang="en-US" sz="2800" dirty="0" smtClean="0"/>
              <a:t>A  </a:t>
            </a:r>
            <a:r>
              <a:rPr lang="en-US" sz="2800" u="sng" dirty="0" smtClean="0"/>
              <a:t>unified</a:t>
            </a:r>
            <a:r>
              <a:rPr lang="en-US" sz="2800" dirty="0" smtClean="0"/>
              <a:t> and </a:t>
            </a:r>
            <a:r>
              <a:rPr lang="en-US" sz="2800" u="sng" dirty="0" smtClean="0"/>
              <a:t>discriminativ</a:t>
            </a:r>
            <a:r>
              <a:rPr lang="en-US" sz="2800" dirty="0" smtClean="0"/>
              <a:t>e probabilistic framework</a:t>
            </a:r>
            <a:endParaRPr lang="en-US" sz="2800" dirty="0"/>
          </a:p>
        </p:txBody>
      </p:sp>
    </p:spTree>
    <p:extLst>
      <p:ext uri="{BB962C8B-B14F-4D97-AF65-F5344CB8AC3E}">
        <p14:creationId xmlns:p14="http://schemas.microsoft.com/office/powerpoint/2010/main" val="269849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animBg="1"/>
      <p:bldP spid="7" grpId="0" animBg="1"/>
      <p:bldP spid="8" grpId="0" animBg="1"/>
      <p:bldP spid="13" grpId="0" animBg="1"/>
      <p:bldP spid="17" grpId="0" animBg="1"/>
      <p:bldP spid="18" grpId="0" animBg="1"/>
      <p:bldP spid="19" grpId="0" animBg="1"/>
      <p:bldP spid="11" grpId="0" animBg="1"/>
      <p:bldP spid="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Compared to traditional media, social media have many </a:t>
            </a:r>
            <a:r>
              <a:rPr lang="en-US" sz="3200" dirty="0" smtClean="0"/>
              <a:t>advantages: </a:t>
            </a:r>
            <a:r>
              <a:rPr lang="en-US" sz="3200" u="sng" dirty="0" smtClean="0"/>
              <a:t>freshness</a:t>
            </a:r>
            <a:endParaRPr lang="en-US" sz="3200" u="sng"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2819401"/>
            <a:ext cx="4648200" cy="3200400"/>
          </a:xfrm>
        </p:spPr>
      </p:pic>
      <p:sp>
        <p:nvSpPr>
          <p:cNvPr id="8" name="TextBox 7"/>
          <p:cNvSpPr txBox="1"/>
          <p:nvPr/>
        </p:nvSpPr>
        <p:spPr>
          <a:xfrm>
            <a:off x="1652740" y="1978633"/>
            <a:ext cx="6006884" cy="461665"/>
          </a:xfrm>
          <a:prstGeom prst="rect">
            <a:avLst/>
          </a:prstGeom>
          <a:noFill/>
        </p:spPr>
        <p:txBody>
          <a:bodyPr wrap="square" rtlCol="0">
            <a:spAutoFit/>
          </a:bodyPr>
          <a:lstStyle/>
          <a:p>
            <a:r>
              <a:rPr lang="en-US" sz="2400" b="1" dirty="0" smtClean="0">
                <a:solidFill>
                  <a:srgbClr val="00B050"/>
                </a:solidFill>
              </a:rPr>
              <a:t> Tweets travel faster than earthquake waves!</a:t>
            </a:r>
          </a:p>
        </p:txBody>
      </p:sp>
      <p:sp>
        <p:nvSpPr>
          <p:cNvPr id="4" name="Rectangle 3"/>
          <p:cNvSpPr/>
          <p:nvPr/>
        </p:nvSpPr>
        <p:spPr>
          <a:xfrm>
            <a:off x="3008319" y="6146369"/>
            <a:ext cx="3053015" cy="307777"/>
          </a:xfrm>
          <a:prstGeom prst="rect">
            <a:avLst/>
          </a:prstGeom>
        </p:spPr>
        <p:txBody>
          <a:bodyPr wrap="none">
            <a:spAutoFit/>
          </a:bodyPr>
          <a:lstStyle/>
          <a:p>
            <a:r>
              <a:rPr lang="en-US" sz="1400" i="1" dirty="0" smtClean="0"/>
              <a:t>picture from http</a:t>
            </a:r>
            <a:r>
              <a:rPr lang="en-US" sz="1400" i="1" dirty="0"/>
              <a:t>://www.theatlantic.com</a:t>
            </a:r>
          </a:p>
        </p:txBody>
      </p:sp>
      <p:sp>
        <p:nvSpPr>
          <p:cNvPr id="3" name="Slide Number Placeholder 2"/>
          <p:cNvSpPr>
            <a:spLocks noGrp="1"/>
          </p:cNvSpPr>
          <p:nvPr>
            <p:ph type="sldNum" sz="quarter" idx="12"/>
          </p:nvPr>
        </p:nvSpPr>
        <p:spPr/>
        <p:txBody>
          <a:bodyPr/>
          <a:lstStyle/>
          <a:p>
            <a:fld id="{18E48496-6061-4952-8C25-B8E1BA644B92}" type="slidenum">
              <a:rPr lang="en-US" smtClean="0"/>
              <a:t>5</a:t>
            </a:fld>
            <a:endParaRPr lang="en-US" dirty="0"/>
          </a:p>
        </p:txBody>
      </p:sp>
    </p:spTree>
    <p:extLst>
      <p:ext uri="{BB962C8B-B14F-4D97-AF65-F5344CB8AC3E}">
        <p14:creationId xmlns:p14="http://schemas.microsoft.com/office/powerpoint/2010/main" val="214976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6122" y="146304"/>
            <a:ext cx="8410025" cy="1252728"/>
          </a:xfrm>
        </p:spPr>
        <p:txBody>
          <a:bodyPr>
            <a:noAutofit/>
          </a:bodyPr>
          <a:lstStyle/>
          <a:p>
            <a:pPr algn="l"/>
            <a:r>
              <a:rPr lang="en-US" sz="3200" dirty="0" smtClean="0"/>
              <a:t>Observation: we unify two types of signals as </a:t>
            </a:r>
            <a:r>
              <a:rPr lang="en-US" sz="3200" dirty="0"/>
              <a:t>a</a:t>
            </a:r>
            <a:r>
              <a:rPr lang="en-US" sz="3200" dirty="0" smtClean="0"/>
              <a:t> directed </a:t>
            </a:r>
            <a:r>
              <a:rPr lang="en-US" sz="3200" dirty="0"/>
              <a:t>h</a:t>
            </a:r>
            <a:r>
              <a:rPr lang="en-US" sz="3200" dirty="0" smtClean="0"/>
              <a:t>eterogeneous graph G.</a:t>
            </a:r>
            <a:endParaRPr lang="en-US" sz="3200" dirty="0"/>
          </a:p>
        </p:txBody>
      </p:sp>
      <p:sp>
        <p:nvSpPr>
          <p:cNvPr id="10" name="Rectangle 40"/>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 name="TextBox 1"/>
          <p:cNvSpPr txBox="1"/>
          <p:nvPr/>
        </p:nvSpPr>
        <p:spPr>
          <a:xfrm>
            <a:off x="296122" y="2477798"/>
            <a:ext cx="4879383" cy="1692771"/>
          </a:xfrm>
          <a:prstGeom prst="rect">
            <a:avLst/>
          </a:prstGeom>
          <a:noFill/>
        </p:spPr>
        <p:txBody>
          <a:bodyPr wrap="square" rtlCol="0">
            <a:spAutoFit/>
          </a:bodyPr>
          <a:lstStyle/>
          <a:p>
            <a:pPr marL="274320" indent="-274320">
              <a:spcBef>
                <a:spcPct val="20000"/>
              </a:spcBef>
              <a:buClr>
                <a:schemeClr val="accent1"/>
              </a:buClr>
              <a:buSzPct val="100000"/>
              <a:buFont typeface="Symbol" pitchFamily="18" charset="2"/>
              <a:buChar char=""/>
            </a:pPr>
            <a:r>
              <a:rPr lang="en-US" sz="2000" dirty="0" smtClean="0">
                <a:solidFill>
                  <a:schemeClr val="tx2"/>
                </a:solidFill>
              </a:rPr>
              <a:t>G contains users nodes and venues nodes.</a:t>
            </a:r>
          </a:p>
          <a:p>
            <a:pPr marL="274320" indent="-274320">
              <a:spcBef>
                <a:spcPct val="20000"/>
              </a:spcBef>
              <a:buClr>
                <a:schemeClr val="accent1"/>
              </a:buClr>
              <a:buSzPct val="100000"/>
              <a:buFont typeface="Symbol" pitchFamily="18" charset="2"/>
              <a:buChar char=""/>
            </a:pPr>
            <a:r>
              <a:rPr lang="en-US" sz="2000" dirty="0" smtClean="0">
                <a:solidFill>
                  <a:schemeClr val="tx2"/>
                </a:solidFill>
              </a:rPr>
              <a:t>G is a directed graph.</a:t>
            </a:r>
            <a:endParaRPr lang="en-US" sz="2000" dirty="0">
              <a:solidFill>
                <a:schemeClr val="tx2"/>
              </a:solidFill>
            </a:endParaRPr>
          </a:p>
          <a:p>
            <a:pPr marL="274320" indent="-274320">
              <a:spcBef>
                <a:spcPct val="20000"/>
              </a:spcBef>
              <a:buClr>
                <a:schemeClr val="accent1"/>
              </a:buClr>
              <a:buSzPct val="100000"/>
              <a:buFont typeface="Symbol" pitchFamily="18" charset="2"/>
              <a:buChar char=""/>
            </a:pPr>
            <a:r>
              <a:rPr lang="en-US" sz="2000" dirty="0" smtClean="0">
                <a:solidFill>
                  <a:schemeClr val="tx2"/>
                </a:solidFill>
              </a:rPr>
              <a:t>Each node associates with a location.</a:t>
            </a:r>
          </a:p>
          <a:p>
            <a:endParaRPr lang="en-US" dirty="0"/>
          </a:p>
          <a:p>
            <a:endParaRPr lang="en-US" dirty="0"/>
          </a:p>
        </p:txBody>
      </p:sp>
      <p:sp>
        <p:nvSpPr>
          <p:cNvPr id="4" name="TextBox 3"/>
          <p:cNvSpPr txBox="1"/>
          <p:nvPr/>
        </p:nvSpPr>
        <p:spPr>
          <a:xfrm>
            <a:off x="5563390" y="2477798"/>
            <a:ext cx="1281365" cy="369332"/>
          </a:xfrm>
          <a:prstGeom prst="rect">
            <a:avLst/>
          </a:prstGeom>
          <a:noFill/>
        </p:spPr>
        <p:txBody>
          <a:bodyPr wrap="square" rtlCol="0">
            <a:spAutoFit/>
          </a:bodyPr>
          <a:lstStyle/>
          <a:p>
            <a:r>
              <a:rPr lang="en-US" dirty="0" smtClean="0">
                <a:solidFill>
                  <a:srgbClr val="FF0000"/>
                </a:solidFill>
              </a:rPr>
              <a:t>Head Node  </a:t>
            </a:r>
            <a:endParaRPr lang="en-US" dirty="0">
              <a:solidFill>
                <a:srgbClr val="FF0000"/>
              </a:solidFill>
            </a:endParaRPr>
          </a:p>
        </p:txBody>
      </p:sp>
      <p:sp>
        <p:nvSpPr>
          <p:cNvPr id="88" name="TextBox 87"/>
          <p:cNvSpPr txBox="1"/>
          <p:nvPr/>
        </p:nvSpPr>
        <p:spPr>
          <a:xfrm>
            <a:off x="6696778" y="3301444"/>
            <a:ext cx="1083014" cy="369332"/>
          </a:xfrm>
          <a:prstGeom prst="rect">
            <a:avLst/>
          </a:prstGeom>
          <a:noFill/>
        </p:spPr>
        <p:txBody>
          <a:bodyPr wrap="square" rtlCol="0">
            <a:spAutoFit/>
          </a:bodyPr>
          <a:lstStyle/>
          <a:p>
            <a:r>
              <a:rPr lang="en-US" dirty="0" smtClean="0">
                <a:solidFill>
                  <a:srgbClr val="FF0000"/>
                </a:solidFill>
              </a:rPr>
              <a:t>Tail Node</a:t>
            </a:r>
            <a:endParaRPr lang="en-US" dirty="0">
              <a:solidFill>
                <a:srgbClr val="FF0000"/>
              </a:solidFill>
            </a:endParaRPr>
          </a:p>
        </p:txBody>
      </p:sp>
      <p:grpSp>
        <p:nvGrpSpPr>
          <p:cNvPr id="141" name="Group 140"/>
          <p:cNvGrpSpPr/>
          <p:nvPr/>
        </p:nvGrpSpPr>
        <p:grpSpPr>
          <a:xfrm>
            <a:off x="4724400" y="2830440"/>
            <a:ext cx="4326435" cy="2633380"/>
            <a:chOff x="4724400" y="2830440"/>
            <a:chExt cx="4326435" cy="2633380"/>
          </a:xfrm>
        </p:grpSpPr>
        <p:sp>
          <p:nvSpPr>
            <p:cNvPr id="6" name="TextBox 5"/>
            <p:cNvSpPr txBox="1"/>
            <p:nvPr/>
          </p:nvSpPr>
          <p:spPr>
            <a:xfrm>
              <a:off x="5782119" y="2830440"/>
              <a:ext cx="1551306" cy="369332"/>
            </a:xfrm>
            <a:prstGeom prst="rect">
              <a:avLst/>
            </a:prstGeom>
            <a:noFill/>
          </p:spPr>
          <p:txBody>
            <a:bodyPr wrap="square" rtlCol="0">
              <a:spAutoFit/>
            </a:bodyPr>
            <a:lstStyle/>
            <a:p>
              <a:r>
                <a:rPr lang="en-US" dirty="0" smtClean="0"/>
                <a:t>New York</a:t>
              </a:r>
              <a:endParaRPr lang="en-US" dirty="0"/>
            </a:p>
          </p:txBody>
        </p:sp>
        <p:grpSp>
          <p:nvGrpSpPr>
            <p:cNvPr id="140" name="Group 139"/>
            <p:cNvGrpSpPr/>
            <p:nvPr/>
          </p:nvGrpSpPr>
          <p:grpSpPr>
            <a:xfrm>
              <a:off x="4724400" y="3093152"/>
              <a:ext cx="4326435" cy="2370668"/>
              <a:chOff x="4724400" y="3093152"/>
              <a:chExt cx="4326435" cy="2370668"/>
            </a:xfrm>
          </p:grpSpPr>
          <p:grpSp>
            <p:nvGrpSpPr>
              <p:cNvPr id="130" name="Group 129"/>
              <p:cNvGrpSpPr/>
              <p:nvPr/>
            </p:nvGrpSpPr>
            <p:grpSpPr>
              <a:xfrm>
                <a:off x="4724400" y="3318734"/>
                <a:ext cx="3839530" cy="1861010"/>
                <a:chOff x="4568029" y="3303235"/>
                <a:chExt cx="3839530" cy="1861010"/>
              </a:xfrm>
            </p:grpSpPr>
            <p:sp>
              <p:nvSpPr>
                <p:cNvPr id="98" name="TextBox 97"/>
                <p:cNvSpPr txBox="1"/>
                <p:nvPr/>
              </p:nvSpPr>
              <p:spPr>
                <a:xfrm>
                  <a:off x="5869388" y="4366733"/>
                  <a:ext cx="334685" cy="369332"/>
                </a:xfrm>
                <a:prstGeom prst="rect">
                  <a:avLst/>
                </a:prstGeom>
                <a:noFill/>
              </p:spPr>
              <p:txBody>
                <a:bodyPr wrap="square" rtlCol="0">
                  <a:spAutoFit/>
                </a:bodyPr>
                <a:lstStyle/>
                <a:p>
                  <a:r>
                    <a:rPr lang="en-US" dirty="0"/>
                    <a:t>?</a:t>
                  </a:r>
                </a:p>
              </p:txBody>
            </p:sp>
            <p:grpSp>
              <p:nvGrpSpPr>
                <p:cNvPr id="129" name="Group 128"/>
                <p:cNvGrpSpPr/>
                <p:nvPr/>
              </p:nvGrpSpPr>
              <p:grpSpPr>
                <a:xfrm>
                  <a:off x="4568029" y="3303235"/>
                  <a:ext cx="3839530" cy="1861010"/>
                  <a:chOff x="4568029" y="3303235"/>
                  <a:chExt cx="3839530" cy="1861010"/>
                </a:xfrm>
              </p:grpSpPr>
              <p:grpSp>
                <p:nvGrpSpPr>
                  <p:cNvPr id="128" name="Group 127"/>
                  <p:cNvGrpSpPr/>
                  <p:nvPr/>
                </p:nvGrpSpPr>
                <p:grpSpPr>
                  <a:xfrm>
                    <a:off x="4568029" y="3303235"/>
                    <a:ext cx="1476138" cy="1130670"/>
                    <a:chOff x="4568029" y="3303235"/>
                    <a:chExt cx="1476138" cy="1130670"/>
                  </a:xfrm>
                </p:grpSpPr>
                <p:sp>
                  <p:nvSpPr>
                    <p:cNvPr id="96" name="TextBox 95"/>
                    <p:cNvSpPr txBox="1"/>
                    <p:nvPr/>
                  </p:nvSpPr>
                  <p:spPr>
                    <a:xfrm>
                      <a:off x="4568029" y="4064573"/>
                      <a:ext cx="1476138" cy="369332"/>
                    </a:xfrm>
                    <a:prstGeom prst="rect">
                      <a:avLst/>
                    </a:prstGeom>
                    <a:noFill/>
                  </p:spPr>
                  <p:txBody>
                    <a:bodyPr wrap="square" rtlCol="0">
                      <a:spAutoFit/>
                    </a:bodyPr>
                    <a:lstStyle/>
                    <a:p>
                      <a:r>
                        <a:rPr lang="en-US" dirty="0" smtClean="0"/>
                        <a:t>Champaign</a:t>
                      </a:r>
                      <a:endParaRPr lang="en-US" dirty="0"/>
                    </a:p>
                  </p:txBody>
                </p:sp>
                <p:sp>
                  <p:nvSpPr>
                    <p:cNvPr id="97" name="TextBox 96"/>
                    <p:cNvSpPr txBox="1"/>
                    <p:nvPr/>
                  </p:nvSpPr>
                  <p:spPr>
                    <a:xfrm>
                      <a:off x="4703881" y="3303235"/>
                      <a:ext cx="955439" cy="369332"/>
                    </a:xfrm>
                    <a:prstGeom prst="rect">
                      <a:avLst/>
                    </a:prstGeom>
                    <a:noFill/>
                  </p:spPr>
                  <p:txBody>
                    <a:bodyPr wrap="square" rtlCol="0">
                      <a:spAutoFit/>
                    </a:bodyPr>
                    <a:lstStyle/>
                    <a:p>
                      <a:r>
                        <a:rPr lang="en-US" dirty="0" smtClean="0"/>
                        <a:t>Beijing</a:t>
                      </a:r>
                      <a:endParaRPr lang="en-US" dirty="0"/>
                    </a:p>
                  </p:txBody>
                </p:sp>
              </p:grpSp>
              <p:sp>
                <p:nvSpPr>
                  <p:cNvPr id="102" name="TextBox 101"/>
                  <p:cNvSpPr txBox="1"/>
                  <p:nvPr/>
                </p:nvSpPr>
                <p:spPr>
                  <a:xfrm>
                    <a:off x="6622034" y="4794913"/>
                    <a:ext cx="1785525" cy="369332"/>
                  </a:xfrm>
                  <a:prstGeom prst="rect">
                    <a:avLst/>
                  </a:prstGeom>
                  <a:noFill/>
                </p:spPr>
                <p:txBody>
                  <a:bodyPr wrap="square" rtlCol="0">
                    <a:spAutoFit/>
                  </a:bodyPr>
                  <a:lstStyle/>
                  <a:p>
                    <a:r>
                      <a:rPr lang="en-US" dirty="0" smtClean="0"/>
                      <a:t>San Francisco </a:t>
                    </a:r>
                    <a:endParaRPr lang="en-US" dirty="0"/>
                  </a:p>
                </p:txBody>
              </p:sp>
            </p:grpSp>
          </p:grpSp>
          <p:grpSp>
            <p:nvGrpSpPr>
              <p:cNvPr id="137" name="Group 136"/>
              <p:cNvGrpSpPr/>
              <p:nvPr/>
            </p:nvGrpSpPr>
            <p:grpSpPr>
              <a:xfrm>
                <a:off x="4953001" y="3093152"/>
                <a:ext cx="4097834" cy="2370668"/>
                <a:chOff x="4953001" y="3093152"/>
                <a:chExt cx="4097834" cy="2370668"/>
              </a:xfrm>
            </p:grpSpPr>
            <p:grpSp>
              <p:nvGrpSpPr>
                <p:cNvPr id="131" name="Group 130"/>
                <p:cNvGrpSpPr/>
                <p:nvPr/>
              </p:nvGrpSpPr>
              <p:grpSpPr>
                <a:xfrm>
                  <a:off x="7070943" y="3093152"/>
                  <a:ext cx="1979892" cy="1388206"/>
                  <a:chOff x="7070943" y="3093152"/>
                  <a:chExt cx="1979892" cy="1388206"/>
                </a:xfrm>
              </p:grpSpPr>
              <p:sp>
                <p:nvSpPr>
                  <p:cNvPr id="99" name="TextBox 98"/>
                  <p:cNvSpPr txBox="1"/>
                  <p:nvPr/>
                </p:nvSpPr>
                <p:spPr>
                  <a:xfrm>
                    <a:off x="8134510" y="3093152"/>
                    <a:ext cx="334685" cy="369332"/>
                  </a:xfrm>
                  <a:prstGeom prst="rect">
                    <a:avLst/>
                  </a:prstGeom>
                  <a:noFill/>
                </p:spPr>
                <p:txBody>
                  <a:bodyPr wrap="square" rtlCol="0">
                    <a:spAutoFit/>
                  </a:bodyPr>
                  <a:lstStyle/>
                  <a:p>
                    <a:r>
                      <a:rPr lang="en-US" dirty="0"/>
                      <a:t>?</a:t>
                    </a:r>
                  </a:p>
                </p:txBody>
              </p:sp>
              <p:sp>
                <p:nvSpPr>
                  <p:cNvPr id="100" name="TextBox 99"/>
                  <p:cNvSpPr txBox="1"/>
                  <p:nvPr/>
                </p:nvSpPr>
                <p:spPr>
                  <a:xfrm>
                    <a:off x="7070943" y="3634636"/>
                    <a:ext cx="334685" cy="369332"/>
                  </a:xfrm>
                  <a:prstGeom prst="rect">
                    <a:avLst/>
                  </a:prstGeom>
                  <a:noFill/>
                </p:spPr>
                <p:txBody>
                  <a:bodyPr wrap="square" rtlCol="0">
                    <a:spAutoFit/>
                  </a:bodyPr>
                  <a:lstStyle/>
                  <a:p>
                    <a:r>
                      <a:rPr lang="en-US" dirty="0"/>
                      <a:t>?</a:t>
                    </a:r>
                  </a:p>
                </p:txBody>
              </p:sp>
              <p:sp>
                <p:nvSpPr>
                  <p:cNvPr id="101" name="TextBox 100"/>
                  <p:cNvSpPr txBox="1"/>
                  <p:nvPr/>
                </p:nvSpPr>
                <p:spPr>
                  <a:xfrm>
                    <a:off x="7764284" y="4112026"/>
                    <a:ext cx="1286551" cy="369332"/>
                  </a:xfrm>
                  <a:prstGeom prst="rect">
                    <a:avLst/>
                  </a:prstGeom>
                  <a:noFill/>
                </p:spPr>
                <p:txBody>
                  <a:bodyPr wrap="square" rtlCol="0">
                    <a:spAutoFit/>
                  </a:bodyPr>
                  <a:lstStyle/>
                  <a:p>
                    <a:r>
                      <a:rPr lang="en-US" dirty="0" smtClean="0"/>
                      <a:t>Champaign</a:t>
                    </a:r>
                    <a:endParaRPr lang="en-US" dirty="0"/>
                  </a:p>
                </p:txBody>
              </p:sp>
            </p:grpSp>
            <p:sp>
              <p:nvSpPr>
                <p:cNvPr id="89" name="Rectangle 88"/>
                <p:cNvSpPr/>
                <p:nvPr/>
              </p:nvSpPr>
              <p:spPr>
                <a:xfrm>
                  <a:off x="4998920" y="4404112"/>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2</a:t>
                  </a:r>
                  <a:endParaRPr lang="en-US" baseline="-25000" dirty="0"/>
                </a:p>
              </p:txBody>
            </p:sp>
            <p:sp>
              <p:nvSpPr>
                <p:cNvPr id="5" name="Rectangle 4"/>
                <p:cNvSpPr/>
                <p:nvPr/>
              </p:nvSpPr>
              <p:spPr>
                <a:xfrm>
                  <a:off x="4953001" y="3650414"/>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1</a:t>
                  </a:r>
                  <a:endParaRPr lang="en-US" baseline="-25000" dirty="0"/>
                </a:p>
              </p:txBody>
            </p:sp>
            <p:grpSp>
              <p:nvGrpSpPr>
                <p:cNvPr id="127" name="Group 126"/>
                <p:cNvGrpSpPr/>
                <p:nvPr/>
              </p:nvGrpSpPr>
              <p:grpSpPr>
                <a:xfrm>
                  <a:off x="5435738" y="3129564"/>
                  <a:ext cx="3270409" cy="2334256"/>
                  <a:chOff x="5410201" y="3141920"/>
                  <a:chExt cx="3270409" cy="2334256"/>
                </a:xfrm>
              </p:grpSpPr>
              <p:sp>
                <p:nvSpPr>
                  <p:cNvPr id="90" name="Rectangle 89"/>
                  <p:cNvSpPr/>
                  <p:nvPr/>
                </p:nvSpPr>
                <p:spPr>
                  <a:xfrm>
                    <a:off x="5931023" y="3141920"/>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2</a:t>
                    </a:r>
                    <a:endParaRPr lang="en-US" baseline="-25000" dirty="0"/>
                  </a:p>
                </p:txBody>
              </p:sp>
              <p:sp>
                <p:nvSpPr>
                  <p:cNvPr id="91" name="Rectangle 90"/>
                  <p:cNvSpPr/>
                  <p:nvPr/>
                </p:nvSpPr>
                <p:spPr>
                  <a:xfrm>
                    <a:off x="8082837" y="3464551"/>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6</a:t>
                    </a:r>
                  </a:p>
                </p:txBody>
              </p:sp>
              <p:sp>
                <p:nvSpPr>
                  <p:cNvPr id="92" name="Rectangle 91"/>
                  <p:cNvSpPr/>
                  <p:nvPr/>
                </p:nvSpPr>
                <p:spPr>
                  <a:xfrm>
                    <a:off x="6965236" y="3998898"/>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1</a:t>
                    </a:r>
                  </a:p>
                </p:txBody>
              </p:sp>
              <p:sp>
                <p:nvSpPr>
                  <p:cNvPr id="93" name="Rectangle 92"/>
                  <p:cNvSpPr/>
                  <p:nvPr/>
                </p:nvSpPr>
                <p:spPr>
                  <a:xfrm>
                    <a:off x="5779373" y="4773200"/>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3</a:t>
                    </a:r>
                  </a:p>
                </p:txBody>
              </p:sp>
              <p:sp>
                <p:nvSpPr>
                  <p:cNvPr id="94" name="Rectangle 93"/>
                  <p:cNvSpPr/>
                  <p:nvPr/>
                </p:nvSpPr>
                <p:spPr>
                  <a:xfrm>
                    <a:off x="6992260" y="5153545"/>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4</a:t>
                    </a:r>
                    <a:endParaRPr lang="en-US" baseline="-25000" dirty="0"/>
                  </a:p>
                </p:txBody>
              </p:sp>
              <p:sp>
                <p:nvSpPr>
                  <p:cNvPr id="95" name="Rectangle 94"/>
                  <p:cNvSpPr/>
                  <p:nvPr/>
                </p:nvSpPr>
                <p:spPr>
                  <a:xfrm>
                    <a:off x="8134510" y="4548959"/>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5</a:t>
                    </a:r>
                    <a:endParaRPr lang="en-US" baseline="-25000" dirty="0"/>
                  </a:p>
                </p:txBody>
              </p:sp>
              <p:cxnSp>
                <p:nvCxnSpPr>
                  <p:cNvPr id="9" name="Straight Arrow Connector 8"/>
                  <p:cNvCxnSpPr>
                    <a:stCxn id="92" idx="1"/>
                    <a:endCxn id="90" idx="2"/>
                  </p:cNvCxnSpPr>
                  <p:nvPr/>
                </p:nvCxnSpPr>
                <p:spPr>
                  <a:xfrm flipH="1" flipV="1">
                    <a:off x="6204073" y="3464551"/>
                    <a:ext cx="761163" cy="695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2" idx="1"/>
                    <a:endCxn id="5" idx="3"/>
                  </p:cNvCxnSpPr>
                  <p:nvPr/>
                </p:nvCxnSpPr>
                <p:spPr>
                  <a:xfrm flipH="1" flipV="1">
                    <a:off x="5410201" y="3816391"/>
                    <a:ext cx="1555035" cy="343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2" idx="1"/>
                    <a:endCxn id="89" idx="3"/>
                  </p:cNvCxnSpPr>
                  <p:nvPr/>
                </p:nvCxnSpPr>
                <p:spPr>
                  <a:xfrm flipH="1">
                    <a:off x="5456120" y="4160214"/>
                    <a:ext cx="1509116" cy="409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2" idx="2"/>
                    <a:endCxn id="93" idx="3"/>
                  </p:cNvCxnSpPr>
                  <p:nvPr/>
                </p:nvCxnSpPr>
                <p:spPr>
                  <a:xfrm flipH="1">
                    <a:off x="6325473" y="4321529"/>
                    <a:ext cx="912813" cy="612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2" idx="2"/>
                    <a:endCxn id="94" idx="1"/>
                  </p:cNvCxnSpPr>
                  <p:nvPr/>
                </p:nvCxnSpPr>
                <p:spPr>
                  <a:xfrm flipH="1">
                    <a:off x="6992260" y="4321529"/>
                    <a:ext cx="246026" cy="993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92" idx="2"/>
                    <a:endCxn id="95" idx="1"/>
                  </p:cNvCxnSpPr>
                  <p:nvPr/>
                </p:nvCxnSpPr>
                <p:spPr>
                  <a:xfrm>
                    <a:off x="7238286" y="4321529"/>
                    <a:ext cx="896224" cy="388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1" idx="1"/>
                    <a:endCxn id="92" idx="3"/>
                  </p:cNvCxnSpPr>
                  <p:nvPr/>
                </p:nvCxnSpPr>
                <p:spPr>
                  <a:xfrm flipH="1">
                    <a:off x="7511336" y="3630528"/>
                    <a:ext cx="571501" cy="529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4" idx="1"/>
                    <a:endCxn id="93" idx="3"/>
                  </p:cNvCxnSpPr>
                  <p:nvPr/>
                </p:nvCxnSpPr>
                <p:spPr>
                  <a:xfrm flipH="1" flipV="1">
                    <a:off x="6325473" y="4934516"/>
                    <a:ext cx="666787" cy="380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2" idx="2"/>
                    <a:endCxn id="92" idx="2"/>
                  </p:cNvCxnSpPr>
                  <p:nvPr/>
                </p:nvCxnSpPr>
                <p:spPr>
                  <a:xfrm flipH="1" flipV="1">
                    <a:off x="7238286" y="4321529"/>
                    <a:ext cx="432882" cy="858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grpSp>
      </p:grpSp>
      <p:sp>
        <p:nvSpPr>
          <p:cNvPr id="138" name="TextBox 137"/>
          <p:cNvSpPr txBox="1"/>
          <p:nvPr/>
        </p:nvSpPr>
        <p:spPr>
          <a:xfrm>
            <a:off x="4191000" y="5179744"/>
            <a:ext cx="2089285" cy="369332"/>
          </a:xfrm>
          <a:prstGeom prst="rect">
            <a:avLst/>
          </a:prstGeom>
          <a:noFill/>
        </p:spPr>
        <p:txBody>
          <a:bodyPr wrap="square" rtlCol="0">
            <a:spAutoFit/>
          </a:bodyPr>
          <a:lstStyle/>
          <a:p>
            <a:r>
              <a:rPr lang="en-US" dirty="0" smtClean="0">
                <a:solidFill>
                  <a:srgbClr val="FF0000"/>
                </a:solidFill>
              </a:rPr>
              <a:t>Unlabeled Node  </a:t>
            </a:r>
            <a:endParaRPr lang="en-US" dirty="0">
              <a:solidFill>
                <a:srgbClr val="FF0000"/>
              </a:solidFill>
            </a:endParaRPr>
          </a:p>
        </p:txBody>
      </p:sp>
      <p:sp>
        <p:nvSpPr>
          <p:cNvPr id="139" name="TextBox 138"/>
          <p:cNvSpPr txBox="1"/>
          <p:nvPr/>
        </p:nvSpPr>
        <p:spPr>
          <a:xfrm>
            <a:off x="6351010" y="5513753"/>
            <a:ext cx="1737771" cy="369332"/>
          </a:xfrm>
          <a:prstGeom prst="rect">
            <a:avLst/>
          </a:prstGeom>
          <a:noFill/>
        </p:spPr>
        <p:txBody>
          <a:bodyPr wrap="square" rtlCol="0">
            <a:spAutoFit/>
          </a:bodyPr>
          <a:lstStyle/>
          <a:p>
            <a:r>
              <a:rPr lang="en-US" dirty="0">
                <a:solidFill>
                  <a:srgbClr val="FF0000"/>
                </a:solidFill>
              </a:rPr>
              <a:t>L</a:t>
            </a:r>
            <a:r>
              <a:rPr lang="en-US" dirty="0" smtClean="0">
                <a:solidFill>
                  <a:srgbClr val="FF0000"/>
                </a:solidFill>
              </a:rPr>
              <a:t>abeled </a:t>
            </a:r>
            <a:r>
              <a:rPr lang="en-US" dirty="0" smtClean="0">
                <a:solidFill>
                  <a:srgbClr val="FF0000"/>
                </a:solidFill>
              </a:rPr>
              <a:t>Node  </a:t>
            </a:r>
            <a:endParaRPr lang="en-US" dirty="0">
              <a:solidFill>
                <a:srgbClr val="FF0000"/>
              </a:solidFill>
            </a:endParaRPr>
          </a:p>
        </p:txBody>
      </p:sp>
      <p:sp>
        <p:nvSpPr>
          <p:cNvPr id="8" name="Slide Number Placeholder 7"/>
          <p:cNvSpPr>
            <a:spLocks noGrp="1"/>
          </p:cNvSpPr>
          <p:nvPr>
            <p:ph type="sldNum" sz="quarter" idx="12"/>
          </p:nvPr>
        </p:nvSpPr>
        <p:spPr/>
        <p:txBody>
          <a:bodyPr/>
          <a:lstStyle/>
          <a:p>
            <a:fld id="{18E48496-6061-4952-8C25-B8E1BA644B92}" type="slidenum">
              <a:rPr lang="en-US" smtClean="0"/>
              <a:t>50</a:t>
            </a:fld>
            <a:endParaRPr lang="en-US" dirty="0"/>
          </a:p>
        </p:txBody>
      </p:sp>
    </p:spTree>
    <p:extLst>
      <p:ext uri="{BB962C8B-B14F-4D97-AF65-F5344CB8AC3E}">
        <p14:creationId xmlns:p14="http://schemas.microsoft.com/office/powerpoint/2010/main" val="20876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8" grpId="0"/>
      <p:bldP spid="138" grpId="0"/>
      <p:bldP spid="1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0"/>
            <a:ext cx="8880348" cy="1252728"/>
          </a:xfrm>
        </p:spPr>
        <p:txBody>
          <a:bodyPr>
            <a:noAutofit/>
          </a:bodyPr>
          <a:lstStyle/>
          <a:p>
            <a:pPr algn="l"/>
            <a:r>
              <a:rPr lang="en-US" sz="3200" dirty="0" smtClean="0"/>
              <a:t>Model: </a:t>
            </a:r>
            <a:r>
              <a:rPr lang="en-US" sz="3200" dirty="0"/>
              <a:t>w</a:t>
            </a:r>
            <a:r>
              <a:rPr lang="en-US" sz="3200" dirty="0" smtClean="0"/>
              <a:t>e observe two </a:t>
            </a:r>
            <a:r>
              <a:rPr lang="en-US" sz="3200" u="sng" dirty="0" smtClean="0"/>
              <a:t>characteristics</a:t>
            </a:r>
            <a:r>
              <a:rPr lang="en-US" sz="3200" dirty="0" smtClean="0"/>
              <a:t> for the probability of an edge given two nodes</a:t>
            </a:r>
            <a:endParaRPr lang="en-US" sz="3200" dirty="0"/>
          </a:p>
        </p:txBody>
      </p:sp>
      <p:sp>
        <p:nvSpPr>
          <p:cNvPr id="4" name="TextBox 3"/>
          <p:cNvSpPr txBox="1"/>
          <p:nvPr/>
        </p:nvSpPr>
        <p:spPr>
          <a:xfrm>
            <a:off x="838200" y="5726605"/>
            <a:ext cx="3733800" cy="646331"/>
          </a:xfrm>
          <a:prstGeom prst="rect">
            <a:avLst/>
          </a:prstGeom>
          <a:noFill/>
        </p:spPr>
        <p:txBody>
          <a:bodyPr wrap="square" rtlCol="0">
            <a:spAutoFit/>
          </a:bodyPr>
          <a:lstStyle/>
          <a:p>
            <a:r>
              <a:rPr lang="en-US" b="1" dirty="0" smtClean="0">
                <a:solidFill>
                  <a:srgbClr val="FF0000"/>
                </a:solidFill>
              </a:rPr>
              <a:t>Observation 1 </a:t>
            </a:r>
            <a:r>
              <a:rPr lang="en-US" i="1" dirty="0" smtClean="0"/>
              <a:t>The </a:t>
            </a:r>
            <a:r>
              <a:rPr lang="en-US" i="1" dirty="0"/>
              <a:t>probability decreases as </a:t>
            </a:r>
            <a:r>
              <a:rPr lang="en-US" i="1" dirty="0" smtClean="0"/>
              <a:t>their </a:t>
            </a:r>
            <a:r>
              <a:rPr lang="en-US" i="1" dirty="0"/>
              <a:t>distance </a:t>
            </a:r>
            <a:r>
              <a:rPr lang="en-US" i="1" dirty="0" smtClean="0"/>
              <a:t>increases</a:t>
            </a:r>
            <a:endParaRPr lang="en-US" i="1" dirty="0"/>
          </a:p>
        </p:txBody>
      </p:sp>
      <p:sp>
        <p:nvSpPr>
          <p:cNvPr id="5" name="TextBox 4"/>
          <p:cNvSpPr txBox="1"/>
          <p:nvPr/>
        </p:nvSpPr>
        <p:spPr>
          <a:xfrm>
            <a:off x="5181600" y="5634272"/>
            <a:ext cx="3733800" cy="1477328"/>
          </a:xfrm>
          <a:prstGeom prst="rect">
            <a:avLst/>
          </a:prstGeom>
          <a:noFill/>
        </p:spPr>
        <p:txBody>
          <a:bodyPr wrap="square" rtlCol="0">
            <a:spAutoFit/>
          </a:bodyPr>
          <a:lstStyle/>
          <a:p>
            <a:r>
              <a:rPr lang="en-US" b="1" dirty="0">
                <a:solidFill>
                  <a:srgbClr val="FF0000"/>
                </a:solidFill>
              </a:rPr>
              <a:t>Observation </a:t>
            </a:r>
            <a:r>
              <a:rPr lang="en-US" b="1" dirty="0" smtClean="0">
                <a:solidFill>
                  <a:srgbClr val="FF0000"/>
                </a:solidFill>
              </a:rPr>
              <a:t>2 </a:t>
            </a:r>
            <a:r>
              <a:rPr lang="en-US" i="1" dirty="0"/>
              <a:t>At the same distance, different </a:t>
            </a:r>
            <a:r>
              <a:rPr lang="en-US" i="1" dirty="0" smtClean="0"/>
              <a:t>head (Chicago, Champaign) </a:t>
            </a:r>
            <a:r>
              <a:rPr lang="en-US" i="1" dirty="0"/>
              <a:t>nodes have different probabilities to attract tail nodes.</a:t>
            </a:r>
          </a:p>
          <a:p>
            <a:endParaRPr lang="en-US" i="1"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315" t="1515" r="21245"/>
          <a:stretch/>
        </p:blipFill>
        <p:spPr>
          <a:xfrm>
            <a:off x="5294921" y="2973803"/>
            <a:ext cx="3180155" cy="251259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2937227"/>
            <a:ext cx="2971800" cy="2743200"/>
          </a:xfrm>
          <a:prstGeom prst="rect">
            <a:avLst/>
          </a:prstGeom>
        </p:spPr>
      </p:pic>
      <p:sp>
        <p:nvSpPr>
          <p:cNvPr id="10" name="TextBox 9"/>
          <p:cNvSpPr txBox="1"/>
          <p:nvPr/>
        </p:nvSpPr>
        <p:spPr>
          <a:xfrm>
            <a:off x="729488" y="1842892"/>
            <a:ext cx="7779116" cy="369332"/>
          </a:xfrm>
          <a:prstGeom prst="rect">
            <a:avLst/>
          </a:prstGeom>
          <a:noFill/>
        </p:spPr>
        <p:txBody>
          <a:bodyPr wrap="square" rtlCol="0">
            <a:spAutoFit/>
          </a:bodyPr>
          <a:lstStyle/>
          <a:p>
            <a:r>
              <a:rPr lang="en-US" i="1" dirty="0">
                <a:solidFill>
                  <a:srgbClr val="FF0000"/>
                </a:solidFill>
              </a:rPr>
              <a:t>How </a:t>
            </a:r>
            <a:r>
              <a:rPr lang="en-US" i="1" dirty="0" smtClean="0">
                <a:solidFill>
                  <a:srgbClr val="FF0000"/>
                </a:solidFill>
              </a:rPr>
              <a:t>likely </a:t>
            </a:r>
            <a:r>
              <a:rPr lang="en-US" i="1" dirty="0">
                <a:solidFill>
                  <a:srgbClr val="FF0000"/>
                </a:solidFill>
              </a:rPr>
              <a:t>a </a:t>
            </a:r>
            <a:r>
              <a:rPr lang="en-US" i="1" dirty="0" smtClean="0">
                <a:solidFill>
                  <a:srgbClr val="FF0000"/>
                </a:solidFill>
              </a:rPr>
              <a:t>tail </a:t>
            </a:r>
            <a:r>
              <a:rPr lang="en-US" i="1" dirty="0">
                <a:solidFill>
                  <a:srgbClr val="FF0000"/>
                </a:solidFill>
              </a:rPr>
              <a:t>n</a:t>
            </a:r>
            <a:r>
              <a:rPr lang="en-US" i="1" dirty="0" smtClean="0">
                <a:solidFill>
                  <a:srgbClr val="FF0000"/>
                </a:solidFill>
              </a:rPr>
              <a:t>ode n</a:t>
            </a:r>
            <a:r>
              <a:rPr lang="en-US" i="1" baseline="-25000" dirty="0" smtClean="0">
                <a:solidFill>
                  <a:srgbClr val="FF0000"/>
                </a:solidFill>
              </a:rPr>
              <a:t>j</a:t>
            </a:r>
            <a:r>
              <a:rPr lang="en-US" i="1" dirty="0" smtClean="0">
                <a:solidFill>
                  <a:srgbClr val="FF0000"/>
                </a:solidFill>
              </a:rPr>
              <a:t> at L(n</a:t>
            </a:r>
            <a:r>
              <a:rPr lang="en-US" i="1" baseline="-25000" dirty="0" smtClean="0">
                <a:solidFill>
                  <a:srgbClr val="FF0000"/>
                </a:solidFill>
              </a:rPr>
              <a:t>j</a:t>
            </a:r>
            <a:r>
              <a:rPr lang="en-US" i="1" dirty="0" smtClean="0">
                <a:solidFill>
                  <a:srgbClr val="FF0000"/>
                </a:solidFill>
              </a:rPr>
              <a:t>) builds an edge e&lt;n</a:t>
            </a:r>
            <a:r>
              <a:rPr lang="en-US" i="1" baseline="-25000" dirty="0" smtClean="0">
                <a:solidFill>
                  <a:srgbClr val="FF0000"/>
                </a:solidFill>
              </a:rPr>
              <a:t>i, </a:t>
            </a:r>
            <a:r>
              <a:rPr lang="en-US" i="1" dirty="0" smtClean="0">
                <a:solidFill>
                  <a:srgbClr val="FF0000"/>
                </a:solidFill>
              </a:rPr>
              <a:t>n</a:t>
            </a:r>
            <a:r>
              <a:rPr lang="en-US" i="1" baseline="-25000" dirty="0" smtClean="0">
                <a:solidFill>
                  <a:srgbClr val="FF0000"/>
                </a:solidFill>
              </a:rPr>
              <a:t>j</a:t>
            </a:r>
            <a:r>
              <a:rPr lang="en-US" i="1" dirty="0" smtClean="0">
                <a:solidFill>
                  <a:srgbClr val="FF0000"/>
                </a:solidFill>
              </a:rPr>
              <a:t>&gt;  </a:t>
            </a:r>
            <a:r>
              <a:rPr lang="en-US" i="1" dirty="0">
                <a:solidFill>
                  <a:srgbClr val="FF0000"/>
                </a:solidFill>
              </a:rPr>
              <a:t>a </a:t>
            </a:r>
            <a:r>
              <a:rPr lang="en-US" i="1" dirty="0" smtClean="0">
                <a:solidFill>
                  <a:srgbClr val="FF0000"/>
                </a:solidFill>
              </a:rPr>
              <a:t>head </a:t>
            </a:r>
            <a:r>
              <a:rPr lang="en-US" i="1" dirty="0">
                <a:solidFill>
                  <a:srgbClr val="FF0000"/>
                </a:solidFill>
              </a:rPr>
              <a:t>n</a:t>
            </a:r>
            <a:r>
              <a:rPr lang="en-US" i="1" dirty="0" smtClean="0">
                <a:solidFill>
                  <a:srgbClr val="FF0000"/>
                </a:solidFill>
              </a:rPr>
              <a:t>ode n</a:t>
            </a:r>
            <a:r>
              <a:rPr lang="en-US" i="1" baseline="-25000" dirty="0" smtClean="0">
                <a:solidFill>
                  <a:srgbClr val="FF0000"/>
                </a:solidFill>
              </a:rPr>
              <a:t>i  </a:t>
            </a:r>
            <a:r>
              <a:rPr lang="en-US" i="1" dirty="0" smtClean="0">
                <a:solidFill>
                  <a:srgbClr val="FF0000"/>
                </a:solidFill>
              </a:rPr>
              <a:t> at L(n</a:t>
            </a:r>
            <a:r>
              <a:rPr lang="en-US" i="1" baseline="-25000" dirty="0">
                <a:solidFill>
                  <a:srgbClr val="FF0000"/>
                </a:solidFill>
              </a:rPr>
              <a:t>i</a:t>
            </a:r>
            <a:r>
              <a:rPr lang="en-US" i="1" dirty="0" smtClean="0">
                <a:solidFill>
                  <a:srgbClr val="FF0000"/>
                </a:solidFill>
              </a:rPr>
              <a:t>)</a:t>
            </a:r>
            <a:endParaRPr lang="en-US" dirty="0">
              <a:solidFill>
                <a:srgbClr val="FF0000"/>
              </a:solidFill>
            </a:endParaRPr>
          </a:p>
        </p:txBody>
      </p:sp>
      <p:sp>
        <p:nvSpPr>
          <p:cNvPr id="2" name="TextBox 1"/>
          <p:cNvSpPr txBox="1"/>
          <p:nvPr/>
        </p:nvSpPr>
        <p:spPr>
          <a:xfrm>
            <a:off x="1109038" y="2342622"/>
            <a:ext cx="7239000" cy="646331"/>
          </a:xfrm>
          <a:prstGeom prst="rect">
            <a:avLst/>
          </a:prstGeom>
          <a:noFill/>
        </p:spPr>
        <p:txBody>
          <a:bodyPr wrap="square" rtlCol="0">
            <a:spAutoFit/>
          </a:bodyPr>
          <a:lstStyle/>
          <a:p>
            <a:r>
              <a:rPr lang="en-US" dirty="0" smtClean="0"/>
              <a:t>How likely a user at Champaign will tweet about  “Champaign” ?</a:t>
            </a:r>
          </a:p>
          <a:p>
            <a:r>
              <a:rPr lang="en-US" dirty="0" smtClean="0"/>
              <a:t>How likely a user at Champaign will follow a user at Chicago?</a:t>
            </a:r>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51</a:t>
            </a:fld>
            <a:endParaRPr lang="en-US" dirty="0"/>
          </a:p>
        </p:txBody>
      </p:sp>
    </p:spTree>
    <p:extLst>
      <p:ext uri="{BB962C8B-B14F-4D97-AF65-F5344CB8AC3E}">
        <p14:creationId xmlns:p14="http://schemas.microsoft.com/office/powerpoint/2010/main" val="247587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52400"/>
            <a:ext cx="8915400" cy="1252728"/>
          </a:xfrm>
        </p:spPr>
        <p:txBody>
          <a:bodyPr>
            <a:noAutofit/>
          </a:bodyPr>
          <a:lstStyle/>
          <a:p>
            <a:pPr algn="l"/>
            <a:r>
              <a:rPr lang="en-US" sz="3200" dirty="0" smtClean="0"/>
              <a:t>Model: we propose a discriminative </a:t>
            </a:r>
            <a:r>
              <a:rPr lang="en-US" sz="3200" dirty="0"/>
              <a:t>i</a:t>
            </a:r>
            <a:r>
              <a:rPr lang="en-US" sz="3200" dirty="0" smtClean="0"/>
              <a:t>nfluence </a:t>
            </a:r>
            <a:r>
              <a:rPr lang="en-US" sz="3200" dirty="0"/>
              <a:t>m</a:t>
            </a:r>
            <a:r>
              <a:rPr lang="en-US" sz="3200" dirty="0" smtClean="0"/>
              <a:t>odel to capture the two characteristics</a:t>
            </a:r>
            <a:endParaRPr lang="en-US" sz="3200" dirty="0"/>
          </a:p>
        </p:txBody>
      </p:sp>
      <p:sp>
        <p:nvSpPr>
          <p:cNvPr id="2" name="Content Placeholder 1"/>
          <p:cNvSpPr>
            <a:spLocks noGrp="1"/>
          </p:cNvSpPr>
          <p:nvPr>
            <p:ph idx="1"/>
          </p:nvPr>
        </p:nvSpPr>
        <p:spPr>
          <a:xfrm>
            <a:off x="280482" y="1676400"/>
            <a:ext cx="8722768" cy="2057400"/>
          </a:xfrm>
        </p:spPr>
        <p:txBody>
          <a:bodyPr>
            <a:noAutofit/>
          </a:bodyPr>
          <a:lstStyle/>
          <a:p>
            <a:pPr marL="0" indent="0">
              <a:buNone/>
            </a:pPr>
            <a:r>
              <a:rPr lang="en-US" dirty="0" smtClean="0"/>
              <a:t>Conceptual level   </a:t>
            </a:r>
          </a:p>
          <a:p>
            <a:r>
              <a:rPr lang="en-US" sz="2800" dirty="0" smtClean="0"/>
              <a:t>Discriminative Influence Model </a:t>
            </a:r>
            <a:r>
              <a:rPr lang="el-GR" sz="2800" dirty="0" smtClean="0"/>
              <a:t>θ</a:t>
            </a:r>
            <a:r>
              <a:rPr lang="en-US" sz="2800" i="1" baseline="-25000" dirty="0" smtClean="0"/>
              <a:t>ni</a:t>
            </a:r>
            <a:r>
              <a:rPr lang="en-US" sz="2800" dirty="0" smtClean="0"/>
              <a:t> </a:t>
            </a:r>
          </a:p>
          <a:p>
            <a:r>
              <a:rPr lang="en-US" sz="2800" i="1" dirty="0"/>
              <a:t>I</a:t>
            </a:r>
            <a:r>
              <a:rPr lang="en-US" sz="2800" i="1" dirty="0" smtClean="0"/>
              <a:t>nfluence probabilities </a:t>
            </a:r>
            <a:r>
              <a:rPr lang="en-US" sz="2800" dirty="0" smtClean="0"/>
              <a:t>decrease from the center.</a:t>
            </a:r>
          </a:p>
          <a:p>
            <a:r>
              <a:rPr lang="en-US" sz="2800" dirty="0" smtClean="0"/>
              <a:t>Different nodes have different </a:t>
            </a:r>
            <a:r>
              <a:rPr lang="en-US" sz="2800" i="1" dirty="0" smtClean="0"/>
              <a:t>influence scope</a:t>
            </a:r>
            <a:r>
              <a:rPr lang="en-US" dirty="0" smtClean="0"/>
              <a:t>.</a:t>
            </a:r>
          </a:p>
        </p:txBody>
      </p:sp>
      <p:sp>
        <p:nvSpPr>
          <p:cNvPr id="6" name="Content Placeholder 1"/>
          <p:cNvSpPr txBox="1">
            <a:spLocks/>
          </p:cNvSpPr>
          <p:nvPr/>
        </p:nvSpPr>
        <p:spPr>
          <a:xfrm>
            <a:off x="246888" y="3992880"/>
            <a:ext cx="7408333" cy="13716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spcBef>
                <a:spcPts val="0"/>
              </a:spcBef>
              <a:buSzPct val="80000"/>
              <a:buNone/>
            </a:pPr>
            <a:r>
              <a:rPr lang="en-US" sz="3200" dirty="0">
                <a:solidFill>
                  <a:schemeClr val="tx1"/>
                </a:solidFill>
              </a:rPr>
              <a:t>Mathematical Level </a:t>
            </a:r>
          </a:p>
          <a:p>
            <a:pPr lvl="1">
              <a:spcBef>
                <a:spcPts val="0"/>
              </a:spcBef>
              <a:buSzPct val="80000"/>
            </a:pPr>
            <a:r>
              <a:rPr lang="en-US" sz="2800" dirty="0">
                <a:solidFill>
                  <a:schemeClr val="tx1"/>
                </a:solidFill>
              </a:rPr>
              <a:t>Gaussian Model</a:t>
            </a:r>
          </a:p>
        </p:txBody>
      </p:sp>
      <p:graphicFrame>
        <p:nvGraphicFramePr>
          <p:cNvPr id="15" name="Object 14"/>
          <p:cNvGraphicFramePr>
            <a:graphicFrameLocks noChangeAspect="1"/>
          </p:cNvGraphicFramePr>
          <p:nvPr>
            <p:extLst>
              <p:ext uri="{D42A27DB-BD31-4B8C-83A1-F6EECF244321}">
                <p14:modId xmlns:p14="http://schemas.microsoft.com/office/powerpoint/2010/main" val="115938136"/>
              </p:ext>
            </p:extLst>
          </p:nvPr>
        </p:nvGraphicFramePr>
        <p:xfrm>
          <a:off x="1447800" y="5364480"/>
          <a:ext cx="5845175" cy="915404"/>
        </p:xfrm>
        <a:graphic>
          <a:graphicData uri="http://schemas.openxmlformats.org/presentationml/2006/ole">
            <mc:AlternateContent xmlns:mc="http://schemas.openxmlformats.org/markup-compatibility/2006">
              <mc:Choice xmlns:v="urn:schemas-microsoft-com:vml" Requires="v">
                <p:oleObj spid="_x0000_s1087" name="Equation" r:id="rId3" imgW="2997000" imgH="545760" progId="Equation.3">
                  <p:embed/>
                </p:oleObj>
              </mc:Choice>
              <mc:Fallback>
                <p:oleObj name="Equation" r:id="rId3" imgW="2997000" imgH="545760" progId="Equation.3">
                  <p:embed/>
                  <p:pic>
                    <p:nvPicPr>
                      <p:cNvPr id="0" name=""/>
                      <p:cNvPicPr/>
                      <p:nvPr/>
                    </p:nvPicPr>
                    <p:blipFill>
                      <a:blip r:embed="rId4"/>
                      <a:stretch>
                        <a:fillRect/>
                      </a:stretch>
                    </p:blipFill>
                    <p:spPr>
                      <a:xfrm>
                        <a:off x="1447800" y="5364480"/>
                        <a:ext cx="5845175" cy="915404"/>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18E48496-6061-4952-8C25-B8E1BA644B92}" type="slidenum">
              <a:rPr lang="en-US" smtClean="0"/>
              <a:t>52</a:t>
            </a:fld>
            <a:endParaRPr lang="en-US" dirty="0"/>
          </a:p>
        </p:txBody>
      </p:sp>
    </p:spTree>
    <p:extLst>
      <p:ext uri="{BB962C8B-B14F-4D97-AF65-F5344CB8AC3E}">
        <p14:creationId xmlns:p14="http://schemas.microsoft.com/office/powerpoint/2010/main" val="309317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176917" y="1977789"/>
            <a:ext cx="8561566" cy="2865965"/>
          </a:xfrm>
        </p:spPr>
        <p:txBody>
          <a:bodyPr>
            <a:normAutofit/>
          </a:bodyPr>
          <a:lstStyle/>
          <a:p>
            <a:r>
              <a:rPr lang="en-US" dirty="0" smtClean="0"/>
              <a:t>only edges from/to his labeled neighbors </a:t>
            </a:r>
          </a:p>
          <a:p>
            <a:r>
              <a:rPr lang="en-US" dirty="0" smtClean="0"/>
              <a:t>simple and efficient </a:t>
            </a:r>
          </a:p>
          <a:p>
            <a:r>
              <a:rPr lang="en-US" dirty="0" smtClean="0"/>
              <a:t>closed-form solution </a:t>
            </a:r>
          </a:p>
          <a:p>
            <a:r>
              <a:rPr lang="en-US" dirty="0" smtClean="0"/>
              <a:t>online</a:t>
            </a:r>
            <a:endParaRPr lang="en-US" dirty="0"/>
          </a:p>
          <a:p>
            <a:endParaRPr lang="en-US" dirty="0" smtClean="0"/>
          </a:p>
        </p:txBody>
      </p:sp>
      <p:sp>
        <p:nvSpPr>
          <p:cNvPr id="7" name="Rectangle 29"/>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284"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89" y="5397500"/>
            <a:ext cx="5892483" cy="84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5"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97" y="4172807"/>
            <a:ext cx="3910011" cy="5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36"/>
          <p:cNvGrpSpPr/>
          <p:nvPr/>
        </p:nvGrpSpPr>
        <p:grpSpPr>
          <a:xfrm>
            <a:off x="5462469" y="2850340"/>
            <a:ext cx="3577221" cy="2591809"/>
            <a:chOff x="5473614" y="3204176"/>
            <a:chExt cx="3577221" cy="2259644"/>
          </a:xfrm>
        </p:grpSpPr>
        <p:grpSp>
          <p:nvGrpSpPr>
            <p:cNvPr id="38" name="Group 37"/>
            <p:cNvGrpSpPr/>
            <p:nvPr/>
          </p:nvGrpSpPr>
          <p:grpSpPr>
            <a:xfrm>
              <a:off x="7070943" y="3634636"/>
              <a:ext cx="1979892" cy="846722"/>
              <a:chOff x="7070943" y="3634636"/>
              <a:chExt cx="1979892" cy="846722"/>
            </a:xfrm>
          </p:grpSpPr>
          <p:sp>
            <p:nvSpPr>
              <p:cNvPr id="58" name="TextBox 57"/>
              <p:cNvSpPr txBox="1"/>
              <p:nvPr/>
            </p:nvSpPr>
            <p:spPr>
              <a:xfrm>
                <a:off x="7070943" y="3634636"/>
                <a:ext cx="334685" cy="369332"/>
              </a:xfrm>
              <a:prstGeom prst="rect">
                <a:avLst/>
              </a:prstGeom>
              <a:noFill/>
            </p:spPr>
            <p:txBody>
              <a:bodyPr wrap="square" rtlCol="0">
                <a:spAutoFit/>
              </a:bodyPr>
              <a:lstStyle/>
              <a:p>
                <a:r>
                  <a:rPr lang="en-US" dirty="0"/>
                  <a:t>?</a:t>
                </a:r>
              </a:p>
            </p:txBody>
          </p:sp>
          <p:sp>
            <p:nvSpPr>
              <p:cNvPr id="59" name="TextBox 58"/>
              <p:cNvSpPr txBox="1"/>
              <p:nvPr/>
            </p:nvSpPr>
            <p:spPr>
              <a:xfrm>
                <a:off x="7764284" y="4112026"/>
                <a:ext cx="1286551" cy="369332"/>
              </a:xfrm>
              <a:prstGeom prst="rect">
                <a:avLst/>
              </a:prstGeom>
              <a:noFill/>
            </p:spPr>
            <p:txBody>
              <a:bodyPr wrap="square" rtlCol="0">
                <a:spAutoFit/>
              </a:bodyPr>
              <a:lstStyle/>
              <a:p>
                <a:r>
                  <a:rPr lang="en-US" dirty="0" smtClean="0"/>
                  <a:t>Champaign</a:t>
                </a:r>
                <a:endParaRPr lang="en-US" dirty="0"/>
              </a:p>
            </p:txBody>
          </p:sp>
        </p:grpSp>
        <p:sp>
          <p:nvSpPr>
            <p:cNvPr id="39" name="Rectangle 38"/>
            <p:cNvSpPr/>
            <p:nvPr/>
          </p:nvSpPr>
          <p:spPr>
            <a:xfrm>
              <a:off x="5655995" y="4457152"/>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2</a:t>
              </a:r>
              <a:endParaRPr lang="en-US" baseline="-25000" dirty="0"/>
            </a:p>
          </p:txBody>
        </p:sp>
        <p:sp>
          <p:nvSpPr>
            <p:cNvPr id="40" name="Rectangle 39"/>
            <p:cNvSpPr/>
            <p:nvPr/>
          </p:nvSpPr>
          <p:spPr>
            <a:xfrm>
              <a:off x="5473614" y="3526807"/>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1</a:t>
              </a:r>
              <a:endParaRPr lang="en-US" baseline="-25000" dirty="0"/>
            </a:p>
          </p:txBody>
        </p:sp>
        <p:grpSp>
          <p:nvGrpSpPr>
            <p:cNvPr id="41" name="Group 40"/>
            <p:cNvGrpSpPr/>
            <p:nvPr/>
          </p:nvGrpSpPr>
          <p:grpSpPr>
            <a:xfrm>
              <a:off x="5930814" y="3204176"/>
              <a:ext cx="2775333" cy="2259644"/>
              <a:chOff x="5905277" y="3216532"/>
              <a:chExt cx="2775333" cy="2259644"/>
            </a:xfrm>
          </p:grpSpPr>
          <p:sp>
            <p:nvSpPr>
              <p:cNvPr id="42" name="Rectangle 41"/>
              <p:cNvSpPr/>
              <p:nvPr/>
            </p:nvSpPr>
            <p:spPr>
              <a:xfrm>
                <a:off x="6733358" y="3216532"/>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2</a:t>
                </a:r>
                <a:endParaRPr lang="en-US" baseline="-25000" dirty="0"/>
              </a:p>
            </p:txBody>
          </p:sp>
          <p:sp>
            <p:nvSpPr>
              <p:cNvPr id="44" name="Rectangle 43"/>
              <p:cNvSpPr/>
              <p:nvPr/>
            </p:nvSpPr>
            <p:spPr>
              <a:xfrm>
                <a:off x="6965236" y="3998898"/>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1</a:t>
                </a:r>
              </a:p>
            </p:txBody>
          </p:sp>
          <p:sp>
            <p:nvSpPr>
              <p:cNvPr id="46" name="Rectangle 45"/>
              <p:cNvSpPr/>
              <p:nvPr/>
            </p:nvSpPr>
            <p:spPr>
              <a:xfrm>
                <a:off x="6992260" y="5153545"/>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4</a:t>
                </a:r>
                <a:endParaRPr lang="en-US" baseline="-25000" dirty="0"/>
              </a:p>
            </p:txBody>
          </p:sp>
          <p:sp>
            <p:nvSpPr>
              <p:cNvPr id="47" name="Rectangle 46"/>
              <p:cNvSpPr/>
              <p:nvPr/>
            </p:nvSpPr>
            <p:spPr>
              <a:xfrm>
                <a:off x="8134510" y="4548959"/>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5</a:t>
                </a:r>
                <a:endParaRPr lang="en-US" baseline="-25000" dirty="0"/>
              </a:p>
            </p:txBody>
          </p:sp>
          <p:cxnSp>
            <p:nvCxnSpPr>
              <p:cNvPr id="48" name="Straight Arrow Connector 47"/>
              <p:cNvCxnSpPr>
                <a:stCxn id="44" idx="0"/>
                <a:endCxn id="42" idx="2"/>
              </p:cNvCxnSpPr>
              <p:nvPr/>
            </p:nvCxnSpPr>
            <p:spPr>
              <a:xfrm flipH="1" flipV="1">
                <a:off x="7006408" y="3539163"/>
                <a:ext cx="231878" cy="459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4" idx="1"/>
                <a:endCxn id="40" idx="3"/>
              </p:cNvCxnSpPr>
              <p:nvPr/>
            </p:nvCxnSpPr>
            <p:spPr>
              <a:xfrm flipH="1" flipV="1">
                <a:off x="5905277" y="3705139"/>
                <a:ext cx="1059959" cy="4550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4" idx="1"/>
                <a:endCxn id="39" idx="3"/>
              </p:cNvCxnSpPr>
              <p:nvPr/>
            </p:nvCxnSpPr>
            <p:spPr>
              <a:xfrm flipH="1">
                <a:off x="6087658" y="4160214"/>
                <a:ext cx="877578" cy="475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2"/>
              </p:cNvCxnSpPr>
              <p:nvPr/>
            </p:nvCxnSpPr>
            <p:spPr>
              <a:xfrm flipH="1">
                <a:off x="7045406" y="4321529"/>
                <a:ext cx="192880" cy="832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4" idx="2"/>
                <a:endCxn id="47" idx="1"/>
              </p:cNvCxnSpPr>
              <p:nvPr/>
            </p:nvCxnSpPr>
            <p:spPr>
              <a:xfrm>
                <a:off x="7238286" y="4321529"/>
                <a:ext cx="896224" cy="388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44" idx="2"/>
              </p:cNvCxnSpPr>
              <p:nvPr/>
            </p:nvCxnSpPr>
            <p:spPr>
              <a:xfrm flipH="1" flipV="1">
                <a:off x="7238286" y="4321529"/>
                <a:ext cx="273050" cy="832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60" name="TextBox 59"/>
          <p:cNvSpPr txBox="1"/>
          <p:nvPr/>
        </p:nvSpPr>
        <p:spPr>
          <a:xfrm>
            <a:off x="5271612" y="3887443"/>
            <a:ext cx="1476138" cy="369332"/>
          </a:xfrm>
          <a:prstGeom prst="rect">
            <a:avLst/>
          </a:prstGeom>
          <a:noFill/>
        </p:spPr>
        <p:txBody>
          <a:bodyPr wrap="square" rtlCol="0">
            <a:spAutoFit/>
          </a:bodyPr>
          <a:lstStyle/>
          <a:p>
            <a:r>
              <a:rPr lang="en-US" dirty="0" smtClean="0"/>
              <a:t>Champaign</a:t>
            </a:r>
            <a:endParaRPr lang="en-US" dirty="0"/>
          </a:p>
        </p:txBody>
      </p:sp>
      <p:sp>
        <p:nvSpPr>
          <p:cNvPr id="65" name="TextBox 64"/>
          <p:cNvSpPr txBox="1"/>
          <p:nvPr/>
        </p:nvSpPr>
        <p:spPr>
          <a:xfrm>
            <a:off x="6504049" y="2472148"/>
            <a:ext cx="1551306" cy="369332"/>
          </a:xfrm>
          <a:prstGeom prst="rect">
            <a:avLst/>
          </a:prstGeom>
          <a:noFill/>
        </p:spPr>
        <p:txBody>
          <a:bodyPr wrap="square" rtlCol="0">
            <a:spAutoFit/>
          </a:bodyPr>
          <a:lstStyle/>
          <a:p>
            <a:r>
              <a:rPr lang="en-US" dirty="0" smtClean="0"/>
              <a:t>New York</a:t>
            </a:r>
            <a:endParaRPr lang="en-US" dirty="0"/>
          </a:p>
        </p:txBody>
      </p:sp>
      <p:sp>
        <p:nvSpPr>
          <p:cNvPr id="66" name="TextBox 65"/>
          <p:cNvSpPr txBox="1"/>
          <p:nvPr/>
        </p:nvSpPr>
        <p:spPr>
          <a:xfrm>
            <a:off x="5239562" y="2841480"/>
            <a:ext cx="955439" cy="369332"/>
          </a:xfrm>
          <a:prstGeom prst="rect">
            <a:avLst/>
          </a:prstGeom>
          <a:noFill/>
        </p:spPr>
        <p:txBody>
          <a:bodyPr wrap="square" rtlCol="0">
            <a:spAutoFit/>
          </a:bodyPr>
          <a:lstStyle/>
          <a:p>
            <a:r>
              <a:rPr lang="en-US" dirty="0" smtClean="0"/>
              <a:t>Beijing</a:t>
            </a:r>
            <a:endParaRPr lang="en-US" dirty="0"/>
          </a:p>
        </p:txBody>
      </p:sp>
      <p:sp>
        <p:nvSpPr>
          <p:cNvPr id="67" name="TextBox 66"/>
          <p:cNvSpPr txBox="1"/>
          <p:nvPr/>
        </p:nvSpPr>
        <p:spPr>
          <a:xfrm>
            <a:off x="6659989" y="4727129"/>
            <a:ext cx="1785525" cy="369332"/>
          </a:xfrm>
          <a:prstGeom prst="rect">
            <a:avLst/>
          </a:prstGeom>
          <a:noFill/>
        </p:spPr>
        <p:txBody>
          <a:bodyPr wrap="square" rtlCol="0">
            <a:spAutoFit/>
          </a:bodyPr>
          <a:lstStyle/>
          <a:p>
            <a:r>
              <a:rPr lang="en-US" dirty="0" smtClean="0"/>
              <a:t>San Francisco </a:t>
            </a:r>
            <a:endParaRPr lang="en-US" dirty="0"/>
          </a:p>
        </p:txBody>
      </p:sp>
      <p:grpSp>
        <p:nvGrpSpPr>
          <p:cNvPr id="82" name="Group 81"/>
          <p:cNvGrpSpPr/>
          <p:nvPr/>
        </p:nvGrpSpPr>
        <p:grpSpPr>
          <a:xfrm>
            <a:off x="-13255" y="3901669"/>
            <a:ext cx="2160109" cy="847020"/>
            <a:chOff x="-13255" y="3901669"/>
            <a:chExt cx="2160109" cy="847020"/>
          </a:xfrm>
        </p:grpSpPr>
        <p:sp>
          <p:nvSpPr>
            <p:cNvPr id="70" name="TextBox 69"/>
            <p:cNvSpPr txBox="1"/>
            <p:nvPr/>
          </p:nvSpPr>
          <p:spPr>
            <a:xfrm>
              <a:off x="-13255" y="3901669"/>
              <a:ext cx="2160109" cy="369332"/>
            </a:xfrm>
            <a:prstGeom prst="rect">
              <a:avLst/>
            </a:prstGeom>
            <a:noFill/>
          </p:spPr>
          <p:txBody>
            <a:bodyPr wrap="square" rtlCol="0">
              <a:spAutoFit/>
            </a:bodyPr>
            <a:lstStyle/>
            <a:p>
              <a:r>
                <a:rPr lang="en-US" dirty="0" smtClean="0"/>
                <a:t>Influence Scope</a:t>
              </a:r>
              <a:endParaRPr lang="en-US" dirty="0"/>
            </a:p>
          </p:txBody>
        </p:sp>
        <p:sp>
          <p:nvSpPr>
            <p:cNvPr id="81" name="Rectangle 80"/>
            <p:cNvSpPr/>
            <p:nvPr/>
          </p:nvSpPr>
          <p:spPr>
            <a:xfrm>
              <a:off x="498689" y="4287502"/>
              <a:ext cx="568111" cy="461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1558666" y="3484055"/>
            <a:ext cx="4049727" cy="913881"/>
            <a:chOff x="1595123" y="3555888"/>
            <a:chExt cx="4049727" cy="913881"/>
          </a:xfrm>
        </p:grpSpPr>
        <p:sp>
          <p:nvSpPr>
            <p:cNvPr id="3" name="TextBox 2"/>
            <p:cNvSpPr txBox="1"/>
            <p:nvPr/>
          </p:nvSpPr>
          <p:spPr>
            <a:xfrm>
              <a:off x="1595123" y="3555888"/>
              <a:ext cx="4049727" cy="376561"/>
            </a:xfrm>
            <a:prstGeom prst="rect">
              <a:avLst/>
            </a:prstGeom>
            <a:noFill/>
          </p:spPr>
          <p:txBody>
            <a:bodyPr wrap="square" rtlCol="0">
              <a:spAutoFit/>
            </a:bodyPr>
            <a:lstStyle/>
            <a:p>
              <a:r>
                <a:rPr lang="en-US" dirty="0" smtClean="0"/>
                <a:t>Average Distance of a </a:t>
              </a:r>
              <a:r>
                <a:rPr lang="en-US" dirty="0"/>
                <a:t>U</a:t>
              </a:r>
              <a:r>
                <a:rPr lang="en-US" dirty="0" smtClean="0"/>
                <a:t>ser’ s Followers  </a:t>
              </a:r>
              <a:endParaRPr lang="en-US" dirty="0"/>
            </a:p>
          </p:txBody>
        </p:sp>
        <p:sp>
          <p:nvSpPr>
            <p:cNvPr id="84" name="Rectangle 83"/>
            <p:cNvSpPr/>
            <p:nvPr/>
          </p:nvSpPr>
          <p:spPr>
            <a:xfrm>
              <a:off x="2146854" y="4205310"/>
              <a:ext cx="2309257" cy="264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0564" y="5019953"/>
            <a:ext cx="2160109" cy="1129041"/>
            <a:chOff x="-40564" y="5019953"/>
            <a:chExt cx="2160109" cy="1129041"/>
          </a:xfrm>
        </p:grpSpPr>
        <p:sp>
          <p:nvSpPr>
            <p:cNvPr id="87" name="TextBox 86"/>
            <p:cNvSpPr txBox="1"/>
            <p:nvPr/>
          </p:nvSpPr>
          <p:spPr>
            <a:xfrm>
              <a:off x="-40564" y="5019953"/>
              <a:ext cx="2160109" cy="369332"/>
            </a:xfrm>
            <a:prstGeom prst="rect">
              <a:avLst/>
            </a:prstGeom>
            <a:noFill/>
          </p:spPr>
          <p:txBody>
            <a:bodyPr wrap="square" rtlCol="0">
              <a:spAutoFit/>
            </a:bodyPr>
            <a:lstStyle/>
            <a:p>
              <a:r>
                <a:rPr lang="en-US" dirty="0" smtClean="0"/>
                <a:t>User Location</a:t>
              </a:r>
              <a:endParaRPr lang="en-US" dirty="0"/>
            </a:p>
          </p:txBody>
        </p:sp>
        <p:sp>
          <p:nvSpPr>
            <p:cNvPr id="89" name="Rectangle 88"/>
            <p:cNvSpPr/>
            <p:nvPr/>
          </p:nvSpPr>
          <p:spPr>
            <a:xfrm>
              <a:off x="410920" y="5489378"/>
              <a:ext cx="519431" cy="659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1449783" y="4934090"/>
            <a:ext cx="4745218" cy="885096"/>
            <a:chOff x="1449783" y="4934090"/>
            <a:chExt cx="4745218" cy="885096"/>
          </a:xfrm>
        </p:grpSpPr>
        <p:grpSp>
          <p:nvGrpSpPr>
            <p:cNvPr id="86" name="Group 85"/>
            <p:cNvGrpSpPr/>
            <p:nvPr/>
          </p:nvGrpSpPr>
          <p:grpSpPr>
            <a:xfrm>
              <a:off x="1449783" y="4934090"/>
              <a:ext cx="4267497" cy="872396"/>
              <a:chOff x="1449783" y="4934090"/>
              <a:chExt cx="4267497" cy="872396"/>
            </a:xfrm>
          </p:grpSpPr>
          <p:grpSp>
            <p:nvGrpSpPr>
              <p:cNvPr id="80" name="Group 79"/>
              <p:cNvGrpSpPr/>
              <p:nvPr/>
            </p:nvGrpSpPr>
            <p:grpSpPr>
              <a:xfrm>
                <a:off x="1449783" y="4934090"/>
                <a:ext cx="4267497" cy="872396"/>
                <a:chOff x="1449783" y="4934090"/>
                <a:chExt cx="4267497" cy="872396"/>
              </a:xfrm>
            </p:grpSpPr>
            <p:sp>
              <p:nvSpPr>
                <p:cNvPr id="73" name="TextBox 72"/>
                <p:cNvSpPr txBox="1"/>
                <p:nvPr/>
              </p:nvSpPr>
              <p:spPr>
                <a:xfrm>
                  <a:off x="1449783" y="4934090"/>
                  <a:ext cx="4267497" cy="369332"/>
                </a:xfrm>
                <a:prstGeom prst="rect">
                  <a:avLst/>
                </a:prstGeom>
                <a:noFill/>
              </p:spPr>
              <p:txBody>
                <a:bodyPr wrap="square" rtlCol="0">
                  <a:spAutoFit/>
                </a:bodyPr>
                <a:lstStyle/>
                <a:p>
                  <a:r>
                    <a:rPr lang="en-US" dirty="0" smtClean="0"/>
                    <a:t>Weighted Average of Different Resources </a:t>
                  </a:r>
                  <a:endParaRPr lang="en-US" dirty="0"/>
                </a:p>
              </p:txBody>
            </p:sp>
            <p:sp>
              <p:nvSpPr>
                <p:cNvPr id="75" name="Rectangle 74"/>
                <p:cNvSpPr/>
                <p:nvPr/>
              </p:nvSpPr>
              <p:spPr>
                <a:xfrm>
                  <a:off x="2160110" y="5384800"/>
                  <a:ext cx="529590" cy="421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3863411" y="5384800"/>
                <a:ext cx="519431" cy="421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p:cNvSpPr/>
            <p:nvPr/>
          </p:nvSpPr>
          <p:spPr>
            <a:xfrm>
              <a:off x="5613734" y="5384800"/>
              <a:ext cx="581267" cy="434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itle 2"/>
          <p:cNvSpPr txBox="1">
            <a:spLocks/>
          </p:cNvSpPr>
          <p:nvPr/>
        </p:nvSpPr>
        <p:spPr>
          <a:xfrm>
            <a:off x="-36576" y="152400"/>
            <a:ext cx="9296400" cy="1252728"/>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sz="3200" dirty="0" smtClean="0"/>
              <a:t>MLE based Inference: an efficient local (online) algorithm with edges from </a:t>
            </a:r>
            <a:r>
              <a:rPr lang="en-US" sz="3200" dirty="0"/>
              <a:t>labeled neighbors</a:t>
            </a:r>
          </a:p>
        </p:txBody>
      </p:sp>
      <p:sp>
        <p:nvSpPr>
          <p:cNvPr id="4" name="Slide Number Placeholder 3"/>
          <p:cNvSpPr>
            <a:spLocks noGrp="1"/>
          </p:cNvSpPr>
          <p:nvPr>
            <p:ph type="sldNum" sz="quarter" idx="12"/>
          </p:nvPr>
        </p:nvSpPr>
        <p:spPr/>
        <p:txBody>
          <a:bodyPr/>
          <a:lstStyle/>
          <a:p>
            <a:fld id="{18E48496-6061-4952-8C25-B8E1BA644B92}" type="slidenum">
              <a:rPr lang="en-US" smtClean="0"/>
              <a:t>53</a:t>
            </a:fld>
            <a:endParaRPr lang="en-US" dirty="0"/>
          </a:p>
        </p:txBody>
      </p:sp>
    </p:spTree>
    <p:extLst>
      <p:ext uri="{BB962C8B-B14F-4D97-AF65-F5344CB8AC3E}">
        <p14:creationId xmlns:p14="http://schemas.microsoft.com/office/powerpoint/2010/main" val="1910051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503119" y="3599801"/>
            <a:ext cx="4495801" cy="1615827"/>
          </a:xfrm>
          <a:prstGeom prst="rect">
            <a:avLst/>
          </a:prstGeom>
          <a:noFill/>
        </p:spPr>
        <p:txBody>
          <a:bodyPr wrap="square" rtlCol="0">
            <a:spAutoFit/>
          </a:bodyPr>
          <a:lstStyle/>
          <a:p>
            <a:r>
              <a:rPr lang="en-US" sz="2400" dirty="0">
                <a:solidFill>
                  <a:schemeClr val="tx2"/>
                </a:solidFill>
              </a:rPr>
              <a:t>a</a:t>
            </a:r>
            <a:r>
              <a:rPr lang="en-US" sz="2400" dirty="0" smtClean="0">
                <a:solidFill>
                  <a:schemeClr val="tx2"/>
                </a:solidFill>
              </a:rPr>
              <a:t>ccurate but complex</a:t>
            </a:r>
          </a:p>
          <a:p>
            <a:r>
              <a:rPr lang="en-US" sz="2400" dirty="0" smtClean="0">
                <a:solidFill>
                  <a:schemeClr val="tx2"/>
                </a:solidFill>
              </a:rPr>
              <a:t>iterative algorithm (we prove the convergence) </a:t>
            </a:r>
          </a:p>
          <a:p>
            <a:r>
              <a:rPr lang="en-US" sz="2400" dirty="0" smtClean="0">
                <a:solidFill>
                  <a:schemeClr val="tx2"/>
                </a:solidFill>
              </a:rPr>
              <a:t>offline</a:t>
            </a:r>
            <a:endParaRPr lang="en-US" sz="2400" dirty="0">
              <a:solidFill>
                <a:schemeClr val="tx2"/>
              </a:solidFill>
            </a:endParaRPr>
          </a:p>
        </p:txBody>
      </p:sp>
      <p:sp>
        <p:nvSpPr>
          <p:cNvPr id="50" name="TextBox 49"/>
          <p:cNvSpPr txBox="1"/>
          <p:nvPr/>
        </p:nvSpPr>
        <p:spPr>
          <a:xfrm>
            <a:off x="6561113" y="4101737"/>
            <a:ext cx="1551306" cy="369332"/>
          </a:xfrm>
          <a:prstGeom prst="rect">
            <a:avLst/>
          </a:prstGeom>
          <a:noFill/>
        </p:spPr>
        <p:txBody>
          <a:bodyPr wrap="square" rtlCol="0">
            <a:spAutoFit/>
          </a:bodyPr>
          <a:lstStyle/>
          <a:p>
            <a:r>
              <a:rPr lang="en-US" dirty="0" smtClean="0"/>
              <a:t>New York</a:t>
            </a:r>
            <a:endParaRPr lang="en-US" dirty="0"/>
          </a:p>
        </p:txBody>
      </p:sp>
      <p:grpSp>
        <p:nvGrpSpPr>
          <p:cNvPr id="51" name="Group 50"/>
          <p:cNvGrpSpPr/>
          <p:nvPr/>
        </p:nvGrpSpPr>
        <p:grpSpPr>
          <a:xfrm>
            <a:off x="4966944" y="4047792"/>
            <a:ext cx="3941293" cy="1861010"/>
            <a:chOff x="4466266" y="3303235"/>
            <a:chExt cx="3941293" cy="1861010"/>
          </a:xfrm>
        </p:grpSpPr>
        <p:sp>
          <p:nvSpPr>
            <p:cNvPr id="52" name="TextBox 51"/>
            <p:cNvSpPr txBox="1"/>
            <p:nvPr/>
          </p:nvSpPr>
          <p:spPr>
            <a:xfrm>
              <a:off x="6017972" y="4748581"/>
              <a:ext cx="334685" cy="369332"/>
            </a:xfrm>
            <a:prstGeom prst="rect">
              <a:avLst/>
            </a:prstGeom>
            <a:noFill/>
          </p:spPr>
          <p:txBody>
            <a:bodyPr wrap="square" rtlCol="0">
              <a:spAutoFit/>
            </a:bodyPr>
            <a:lstStyle/>
            <a:p>
              <a:r>
                <a:rPr lang="en-US" dirty="0"/>
                <a:t>?</a:t>
              </a:r>
            </a:p>
          </p:txBody>
        </p:sp>
        <p:grpSp>
          <p:nvGrpSpPr>
            <p:cNvPr id="53" name="Group 52"/>
            <p:cNvGrpSpPr/>
            <p:nvPr/>
          </p:nvGrpSpPr>
          <p:grpSpPr>
            <a:xfrm>
              <a:off x="4466266" y="3303235"/>
              <a:ext cx="3941293" cy="1861010"/>
              <a:chOff x="4466266" y="3303235"/>
              <a:chExt cx="3941293" cy="1861010"/>
            </a:xfrm>
          </p:grpSpPr>
          <p:grpSp>
            <p:nvGrpSpPr>
              <p:cNvPr id="54" name="Group 53"/>
              <p:cNvGrpSpPr/>
              <p:nvPr/>
            </p:nvGrpSpPr>
            <p:grpSpPr>
              <a:xfrm>
                <a:off x="4466266" y="3303235"/>
                <a:ext cx="1625660" cy="1284191"/>
                <a:chOff x="4466266" y="3303235"/>
                <a:chExt cx="1625660" cy="1284191"/>
              </a:xfrm>
            </p:grpSpPr>
            <p:sp>
              <p:nvSpPr>
                <p:cNvPr id="56" name="TextBox 55"/>
                <p:cNvSpPr txBox="1"/>
                <p:nvPr/>
              </p:nvSpPr>
              <p:spPr>
                <a:xfrm>
                  <a:off x="4615788" y="4218094"/>
                  <a:ext cx="1476138" cy="369332"/>
                </a:xfrm>
                <a:prstGeom prst="rect">
                  <a:avLst/>
                </a:prstGeom>
                <a:noFill/>
              </p:spPr>
              <p:txBody>
                <a:bodyPr wrap="square" rtlCol="0">
                  <a:spAutoFit/>
                </a:bodyPr>
                <a:lstStyle/>
                <a:p>
                  <a:r>
                    <a:rPr lang="en-US" dirty="0" smtClean="0"/>
                    <a:t>Champaign</a:t>
                  </a:r>
                  <a:endParaRPr lang="en-US" dirty="0"/>
                </a:p>
              </p:txBody>
            </p:sp>
            <p:sp>
              <p:nvSpPr>
                <p:cNvPr id="57" name="TextBox 56"/>
                <p:cNvSpPr txBox="1"/>
                <p:nvPr/>
              </p:nvSpPr>
              <p:spPr>
                <a:xfrm>
                  <a:off x="4466266" y="3303235"/>
                  <a:ext cx="955439" cy="369332"/>
                </a:xfrm>
                <a:prstGeom prst="rect">
                  <a:avLst/>
                </a:prstGeom>
                <a:noFill/>
              </p:spPr>
              <p:txBody>
                <a:bodyPr wrap="square" rtlCol="0">
                  <a:spAutoFit/>
                </a:bodyPr>
                <a:lstStyle/>
                <a:p>
                  <a:r>
                    <a:rPr lang="en-US" dirty="0" smtClean="0"/>
                    <a:t>Beijing</a:t>
                  </a:r>
                  <a:endParaRPr lang="en-US" dirty="0"/>
                </a:p>
              </p:txBody>
            </p:sp>
          </p:grpSp>
          <p:sp>
            <p:nvSpPr>
              <p:cNvPr id="55" name="TextBox 54"/>
              <p:cNvSpPr txBox="1"/>
              <p:nvPr/>
            </p:nvSpPr>
            <p:spPr>
              <a:xfrm>
                <a:off x="6622034" y="4794913"/>
                <a:ext cx="1785525" cy="369332"/>
              </a:xfrm>
              <a:prstGeom prst="rect">
                <a:avLst/>
              </a:prstGeom>
              <a:noFill/>
            </p:spPr>
            <p:txBody>
              <a:bodyPr wrap="square" rtlCol="0">
                <a:spAutoFit/>
              </a:bodyPr>
              <a:lstStyle/>
              <a:p>
                <a:r>
                  <a:rPr lang="en-US" dirty="0" smtClean="0"/>
                  <a:t>San Francisco </a:t>
                </a:r>
                <a:endParaRPr lang="en-US" dirty="0"/>
              </a:p>
            </p:txBody>
          </p:sp>
        </p:grpSp>
      </p:grpSp>
      <p:grpSp>
        <p:nvGrpSpPr>
          <p:cNvPr id="59" name="Group 58"/>
          <p:cNvGrpSpPr/>
          <p:nvPr/>
        </p:nvGrpSpPr>
        <p:grpSpPr>
          <a:xfrm>
            <a:off x="4998920" y="4112026"/>
            <a:ext cx="4097834" cy="2370668"/>
            <a:chOff x="4953001" y="3093152"/>
            <a:chExt cx="4097834" cy="2370668"/>
          </a:xfrm>
        </p:grpSpPr>
        <p:grpSp>
          <p:nvGrpSpPr>
            <p:cNvPr id="60" name="Group 59"/>
            <p:cNvGrpSpPr/>
            <p:nvPr/>
          </p:nvGrpSpPr>
          <p:grpSpPr>
            <a:xfrm>
              <a:off x="7070943" y="3093152"/>
              <a:ext cx="1979892" cy="1388206"/>
              <a:chOff x="7070943" y="3093152"/>
              <a:chExt cx="1979892" cy="1388206"/>
            </a:xfrm>
          </p:grpSpPr>
          <p:sp>
            <p:nvSpPr>
              <p:cNvPr id="79" name="TextBox 78"/>
              <p:cNvSpPr txBox="1"/>
              <p:nvPr/>
            </p:nvSpPr>
            <p:spPr>
              <a:xfrm>
                <a:off x="8134510" y="3093152"/>
                <a:ext cx="334685" cy="369332"/>
              </a:xfrm>
              <a:prstGeom prst="rect">
                <a:avLst/>
              </a:prstGeom>
              <a:noFill/>
            </p:spPr>
            <p:txBody>
              <a:bodyPr wrap="square" rtlCol="0">
                <a:spAutoFit/>
              </a:bodyPr>
              <a:lstStyle/>
              <a:p>
                <a:r>
                  <a:rPr lang="en-US" dirty="0"/>
                  <a:t>?</a:t>
                </a:r>
              </a:p>
            </p:txBody>
          </p:sp>
          <p:sp>
            <p:nvSpPr>
              <p:cNvPr id="80" name="TextBox 79"/>
              <p:cNvSpPr txBox="1"/>
              <p:nvPr/>
            </p:nvSpPr>
            <p:spPr>
              <a:xfrm>
                <a:off x="7070943" y="3634636"/>
                <a:ext cx="334685" cy="369332"/>
              </a:xfrm>
              <a:prstGeom prst="rect">
                <a:avLst/>
              </a:prstGeom>
              <a:noFill/>
            </p:spPr>
            <p:txBody>
              <a:bodyPr wrap="square" rtlCol="0">
                <a:spAutoFit/>
              </a:bodyPr>
              <a:lstStyle/>
              <a:p>
                <a:r>
                  <a:rPr lang="en-US" dirty="0"/>
                  <a:t>?</a:t>
                </a:r>
              </a:p>
            </p:txBody>
          </p:sp>
          <p:sp>
            <p:nvSpPr>
              <p:cNvPr id="81" name="TextBox 80"/>
              <p:cNvSpPr txBox="1"/>
              <p:nvPr/>
            </p:nvSpPr>
            <p:spPr>
              <a:xfrm>
                <a:off x="7764284" y="4112026"/>
                <a:ext cx="1286551" cy="369332"/>
              </a:xfrm>
              <a:prstGeom prst="rect">
                <a:avLst/>
              </a:prstGeom>
              <a:noFill/>
            </p:spPr>
            <p:txBody>
              <a:bodyPr wrap="square" rtlCol="0">
                <a:spAutoFit/>
              </a:bodyPr>
              <a:lstStyle/>
              <a:p>
                <a:r>
                  <a:rPr lang="en-US" dirty="0" smtClean="0"/>
                  <a:t>Champaign</a:t>
                </a:r>
                <a:endParaRPr lang="en-US" dirty="0"/>
              </a:p>
            </p:txBody>
          </p:sp>
        </p:grpSp>
        <p:sp>
          <p:nvSpPr>
            <p:cNvPr id="61" name="Rectangle 60"/>
            <p:cNvSpPr/>
            <p:nvPr/>
          </p:nvSpPr>
          <p:spPr>
            <a:xfrm>
              <a:off x="4998920" y="4404112"/>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2</a:t>
              </a:r>
              <a:endParaRPr lang="en-US" baseline="-25000" dirty="0"/>
            </a:p>
          </p:txBody>
        </p:sp>
        <p:sp>
          <p:nvSpPr>
            <p:cNvPr id="62" name="Rectangle 61"/>
            <p:cNvSpPr/>
            <p:nvPr/>
          </p:nvSpPr>
          <p:spPr>
            <a:xfrm>
              <a:off x="4953001" y="3650414"/>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baseline="-25000" dirty="0" smtClean="0"/>
                <a:t>1</a:t>
              </a:r>
              <a:endParaRPr lang="en-US" baseline="-25000" dirty="0"/>
            </a:p>
          </p:txBody>
        </p:sp>
        <p:grpSp>
          <p:nvGrpSpPr>
            <p:cNvPr id="63" name="Group 62"/>
            <p:cNvGrpSpPr/>
            <p:nvPr/>
          </p:nvGrpSpPr>
          <p:grpSpPr>
            <a:xfrm>
              <a:off x="5435738" y="3129564"/>
              <a:ext cx="3270409" cy="2334256"/>
              <a:chOff x="5410201" y="3141920"/>
              <a:chExt cx="3270409" cy="2334256"/>
            </a:xfrm>
          </p:grpSpPr>
          <p:sp>
            <p:nvSpPr>
              <p:cNvPr id="64" name="Rectangle 63"/>
              <p:cNvSpPr/>
              <p:nvPr/>
            </p:nvSpPr>
            <p:spPr>
              <a:xfrm>
                <a:off x="5931023" y="3141920"/>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2</a:t>
                </a:r>
                <a:endParaRPr lang="en-US" baseline="-25000" dirty="0"/>
              </a:p>
            </p:txBody>
          </p:sp>
          <p:sp>
            <p:nvSpPr>
              <p:cNvPr id="65" name="Rectangle 64"/>
              <p:cNvSpPr/>
              <p:nvPr/>
            </p:nvSpPr>
            <p:spPr>
              <a:xfrm>
                <a:off x="8082837" y="3464551"/>
                <a:ext cx="457200" cy="331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6</a:t>
                </a:r>
              </a:p>
            </p:txBody>
          </p:sp>
          <p:sp>
            <p:nvSpPr>
              <p:cNvPr id="66" name="Rectangle 65"/>
              <p:cNvSpPr/>
              <p:nvPr/>
            </p:nvSpPr>
            <p:spPr>
              <a:xfrm>
                <a:off x="6965236" y="3998898"/>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1</a:t>
                </a:r>
              </a:p>
            </p:txBody>
          </p:sp>
          <p:sp>
            <p:nvSpPr>
              <p:cNvPr id="67" name="Rectangle 66"/>
              <p:cNvSpPr/>
              <p:nvPr/>
            </p:nvSpPr>
            <p:spPr>
              <a:xfrm>
                <a:off x="5779373" y="4773200"/>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a:t>3</a:t>
                </a:r>
              </a:p>
            </p:txBody>
          </p:sp>
          <p:sp>
            <p:nvSpPr>
              <p:cNvPr id="68" name="Rectangle 67"/>
              <p:cNvSpPr/>
              <p:nvPr/>
            </p:nvSpPr>
            <p:spPr>
              <a:xfrm>
                <a:off x="6992260" y="5153545"/>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4</a:t>
                </a:r>
                <a:endParaRPr lang="en-US" baseline="-25000" dirty="0"/>
              </a:p>
            </p:txBody>
          </p:sp>
          <p:sp>
            <p:nvSpPr>
              <p:cNvPr id="69" name="Rectangle 68"/>
              <p:cNvSpPr/>
              <p:nvPr/>
            </p:nvSpPr>
            <p:spPr>
              <a:xfrm>
                <a:off x="8134510" y="4548959"/>
                <a:ext cx="546100" cy="322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a:t>
                </a:r>
                <a:r>
                  <a:rPr lang="en-US" baseline="-25000" dirty="0" smtClean="0"/>
                  <a:t>5</a:t>
                </a:r>
                <a:endParaRPr lang="en-US" baseline="-25000" dirty="0"/>
              </a:p>
            </p:txBody>
          </p:sp>
          <p:cxnSp>
            <p:nvCxnSpPr>
              <p:cNvPr id="70" name="Straight Arrow Connector 69"/>
              <p:cNvCxnSpPr>
                <a:stCxn id="66" idx="1"/>
                <a:endCxn id="64" idx="2"/>
              </p:cNvCxnSpPr>
              <p:nvPr/>
            </p:nvCxnSpPr>
            <p:spPr>
              <a:xfrm flipH="1" flipV="1">
                <a:off x="6204073" y="3464551"/>
                <a:ext cx="761163" cy="695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6" idx="1"/>
                <a:endCxn id="62" idx="3"/>
              </p:cNvCxnSpPr>
              <p:nvPr/>
            </p:nvCxnSpPr>
            <p:spPr>
              <a:xfrm flipH="1" flipV="1">
                <a:off x="5410201" y="3816391"/>
                <a:ext cx="1555035" cy="343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5461970" y="4175384"/>
                <a:ext cx="1509116" cy="409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6" idx="2"/>
                <a:endCxn id="67" idx="3"/>
              </p:cNvCxnSpPr>
              <p:nvPr/>
            </p:nvCxnSpPr>
            <p:spPr>
              <a:xfrm flipH="1">
                <a:off x="6325473" y="4321529"/>
                <a:ext cx="912813" cy="6129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6" idx="2"/>
                <a:endCxn id="68" idx="1"/>
              </p:cNvCxnSpPr>
              <p:nvPr/>
            </p:nvCxnSpPr>
            <p:spPr>
              <a:xfrm flipH="1">
                <a:off x="6992260" y="4321529"/>
                <a:ext cx="246026" cy="993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6" idx="2"/>
                <a:endCxn id="69" idx="1"/>
              </p:cNvCxnSpPr>
              <p:nvPr/>
            </p:nvCxnSpPr>
            <p:spPr>
              <a:xfrm>
                <a:off x="7238286" y="4321529"/>
                <a:ext cx="896224" cy="388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5" idx="1"/>
                <a:endCxn id="66" idx="3"/>
              </p:cNvCxnSpPr>
              <p:nvPr/>
            </p:nvCxnSpPr>
            <p:spPr>
              <a:xfrm flipH="1">
                <a:off x="7511336" y="3630528"/>
                <a:ext cx="571501" cy="529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68" idx="1"/>
                <a:endCxn id="67" idx="3"/>
              </p:cNvCxnSpPr>
              <p:nvPr/>
            </p:nvCxnSpPr>
            <p:spPr>
              <a:xfrm flipH="1" flipV="1">
                <a:off x="6325473" y="4934516"/>
                <a:ext cx="666787" cy="380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5" idx="2"/>
                <a:endCxn id="66" idx="2"/>
              </p:cNvCxnSpPr>
              <p:nvPr/>
            </p:nvCxnSpPr>
            <p:spPr>
              <a:xfrm flipH="1" flipV="1">
                <a:off x="7238286" y="4321529"/>
                <a:ext cx="705733" cy="580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83" name="Content Placeholder 3"/>
          <p:cNvSpPr txBox="1">
            <a:spLocks/>
          </p:cNvSpPr>
          <p:nvPr/>
        </p:nvSpPr>
        <p:spPr>
          <a:xfrm>
            <a:off x="691542" y="1986104"/>
            <a:ext cx="7131081" cy="461665"/>
          </a:xfrm>
          <a:prstGeom prst="rect">
            <a:avLst/>
          </a:prstGeom>
          <a:noFill/>
        </p:spPr>
        <p:txBody>
          <a:bodyPr vert="horz" wrap="square" lIns="91440" tIns="45720" rIns="91440" bIns="45720" rtlCol="0">
            <a:sp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en-US" dirty="0" smtClean="0">
                <a:solidFill>
                  <a:srgbClr val="FF0000"/>
                </a:solidFill>
              </a:rPr>
              <a:t>The local algorithm only uses limited information</a:t>
            </a:r>
            <a:r>
              <a:rPr lang="en-US" dirty="0" smtClean="0"/>
              <a:t>. </a:t>
            </a:r>
            <a:endParaRPr lang="en-US" dirty="0"/>
          </a:p>
        </p:txBody>
      </p:sp>
      <p:sp>
        <p:nvSpPr>
          <p:cNvPr id="84" name="Content Placeholder 3"/>
          <p:cNvSpPr txBox="1">
            <a:spLocks/>
          </p:cNvSpPr>
          <p:nvPr/>
        </p:nvSpPr>
        <p:spPr>
          <a:xfrm>
            <a:off x="688494" y="2682240"/>
            <a:ext cx="8036140" cy="830997"/>
          </a:xfrm>
          <a:prstGeom prst="rect">
            <a:avLst/>
          </a:prstGeom>
          <a:noFill/>
        </p:spPr>
        <p:txBody>
          <a:bodyPr vert="horz" wrap="square" lIns="91440" tIns="45720" rIns="91440" bIns="45720" rtlCol="0">
            <a:sp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en-US" dirty="0" smtClean="0">
                <a:solidFill>
                  <a:srgbClr val="00B050"/>
                </a:solidFill>
              </a:rPr>
              <a:t> We utilize </a:t>
            </a:r>
            <a:r>
              <a:rPr lang="en-US" i="1" dirty="0" smtClean="0">
                <a:solidFill>
                  <a:srgbClr val="00B050"/>
                </a:solidFill>
              </a:rPr>
              <a:t>all </a:t>
            </a:r>
            <a:r>
              <a:rPr lang="en-US" i="1" dirty="0">
                <a:solidFill>
                  <a:srgbClr val="00B050"/>
                </a:solidFill>
              </a:rPr>
              <a:t>the edges in the </a:t>
            </a:r>
            <a:r>
              <a:rPr lang="en-US" i="1" dirty="0" smtClean="0">
                <a:solidFill>
                  <a:srgbClr val="00B050"/>
                </a:solidFill>
              </a:rPr>
              <a:t>graph via profiling all </a:t>
            </a:r>
            <a:r>
              <a:rPr lang="en-US" i="1" dirty="0">
                <a:solidFill>
                  <a:srgbClr val="00B050"/>
                </a:solidFill>
              </a:rPr>
              <a:t>users’ locations </a:t>
            </a:r>
            <a:r>
              <a:rPr lang="en-US" i="1" dirty="0" smtClean="0">
                <a:solidFill>
                  <a:srgbClr val="00B050"/>
                </a:solidFill>
              </a:rPr>
              <a:t>together</a:t>
            </a:r>
            <a:endParaRPr lang="en-US" dirty="0">
              <a:solidFill>
                <a:srgbClr val="00B050"/>
              </a:solidFill>
            </a:endParaRPr>
          </a:p>
        </p:txBody>
      </p:sp>
      <p:sp>
        <p:nvSpPr>
          <p:cNvPr id="37" name="Title 2"/>
          <p:cNvSpPr txBox="1">
            <a:spLocks/>
          </p:cNvSpPr>
          <p:nvPr/>
        </p:nvSpPr>
        <p:spPr>
          <a:xfrm>
            <a:off x="0" y="1590572"/>
            <a:ext cx="8915400" cy="1252728"/>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endParaRPr lang="en-US" sz="3200" dirty="0"/>
          </a:p>
        </p:txBody>
      </p:sp>
      <p:sp>
        <p:nvSpPr>
          <p:cNvPr id="41" name="Title 2"/>
          <p:cNvSpPr txBox="1">
            <a:spLocks/>
          </p:cNvSpPr>
          <p:nvPr/>
        </p:nvSpPr>
        <p:spPr>
          <a:xfrm>
            <a:off x="121920" y="152400"/>
            <a:ext cx="8915400" cy="1252728"/>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sz="3200" dirty="0" smtClean="0"/>
              <a:t>MLE based Inference: an accurate global (offline) algorithm with all the edges</a:t>
            </a:r>
            <a:endParaRPr lang="en-US" sz="3200" dirty="0"/>
          </a:p>
        </p:txBody>
      </p:sp>
      <p:sp>
        <p:nvSpPr>
          <p:cNvPr id="6" name="Slide Number Placeholder 5"/>
          <p:cNvSpPr>
            <a:spLocks noGrp="1"/>
          </p:cNvSpPr>
          <p:nvPr>
            <p:ph type="sldNum" sz="quarter" idx="12"/>
          </p:nvPr>
        </p:nvSpPr>
        <p:spPr/>
        <p:txBody>
          <a:bodyPr/>
          <a:lstStyle/>
          <a:p>
            <a:fld id="{18E48496-6061-4952-8C25-B8E1BA644B92}" type="slidenum">
              <a:rPr lang="en-US" smtClean="0"/>
              <a:t>54</a:t>
            </a:fld>
            <a:endParaRPr lang="en-US" dirty="0"/>
          </a:p>
        </p:txBody>
      </p:sp>
    </p:spTree>
    <p:extLst>
      <p:ext uri="{BB962C8B-B14F-4D97-AF65-F5344CB8AC3E}">
        <p14:creationId xmlns:p14="http://schemas.microsoft.com/office/powerpoint/2010/main" val="14731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5448"/>
            <a:ext cx="8293100" cy="1252728"/>
          </a:xfrm>
        </p:spPr>
        <p:txBody>
          <a:bodyPr>
            <a:noAutofit/>
          </a:bodyPr>
          <a:lstStyle/>
          <a:p>
            <a:pPr algn="l"/>
            <a:r>
              <a:rPr lang="en-US" sz="3200" dirty="0" smtClean="0"/>
              <a:t>Constraints: we </a:t>
            </a:r>
            <a:r>
              <a:rPr lang="en-US" sz="3200" dirty="0"/>
              <a:t>i</a:t>
            </a:r>
            <a:r>
              <a:rPr lang="en-US" sz="3200" dirty="0" smtClean="0"/>
              <a:t>ncorporate </a:t>
            </a:r>
            <a:r>
              <a:rPr lang="en-US" sz="3200" dirty="0"/>
              <a:t>a</a:t>
            </a:r>
            <a:r>
              <a:rPr lang="en-US" sz="3200" dirty="0" smtClean="0"/>
              <a:t>dditional human knowledge. </a:t>
            </a:r>
            <a:endParaRPr lang="en-US" sz="3200" dirty="0"/>
          </a:p>
        </p:txBody>
      </p:sp>
      <p:pic>
        <p:nvPicPr>
          <p:cNvPr id="4" name="Picture 1"/>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2821632"/>
            <a:ext cx="4800600" cy="257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37032" y="2114201"/>
            <a:ext cx="8001000" cy="461665"/>
          </a:xfrm>
          <a:prstGeom prst="rect">
            <a:avLst/>
          </a:prstGeom>
          <a:noFill/>
        </p:spPr>
        <p:txBody>
          <a:bodyPr wrap="square" rtlCol="0">
            <a:spAutoFit/>
          </a:bodyPr>
          <a:lstStyle/>
          <a:p>
            <a:r>
              <a:rPr lang="en-US" sz="2400" i="1" dirty="0" smtClean="0">
                <a:solidFill>
                  <a:srgbClr val="FF0000"/>
                </a:solidFill>
              </a:rPr>
              <a:t>Additional Knowledge: e.g.,  users only live in cities or towns </a:t>
            </a:r>
            <a:endParaRPr lang="en-US" sz="2400" i="1" dirty="0">
              <a:solidFill>
                <a:srgbClr val="FF0000"/>
              </a:solidFill>
            </a:endParaRPr>
          </a:p>
        </p:txBody>
      </p:sp>
      <p:sp>
        <p:nvSpPr>
          <p:cNvPr id="6" name="TextBox 5"/>
          <p:cNvSpPr txBox="1"/>
          <p:nvPr/>
        </p:nvSpPr>
        <p:spPr>
          <a:xfrm>
            <a:off x="749300" y="5562600"/>
            <a:ext cx="8001000" cy="830997"/>
          </a:xfrm>
          <a:prstGeom prst="rect">
            <a:avLst/>
          </a:prstGeom>
          <a:noFill/>
        </p:spPr>
        <p:txBody>
          <a:bodyPr wrap="square" rtlCol="0">
            <a:spAutoFit/>
          </a:bodyPr>
          <a:lstStyle/>
          <a:p>
            <a:r>
              <a:rPr lang="en-US" sz="2400" i="1" dirty="0" smtClean="0">
                <a:solidFill>
                  <a:srgbClr val="00B050"/>
                </a:solidFill>
              </a:rPr>
              <a:t>Constrained Optimization: we maximize the likelihood in each method under constraints.</a:t>
            </a:r>
            <a:endParaRPr lang="en-US" sz="2400" i="1" dirty="0">
              <a:solidFill>
                <a:srgbClr val="00B050"/>
              </a:solidFill>
            </a:endParaRPr>
          </a:p>
        </p:txBody>
      </p:sp>
      <p:sp>
        <p:nvSpPr>
          <p:cNvPr id="2" name="Slide Number Placeholder 1"/>
          <p:cNvSpPr>
            <a:spLocks noGrp="1"/>
          </p:cNvSpPr>
          <p:nvPr>
            <p:ph type="sldNum" sz="quarter" idx="12"/>
          </p:nvPr>
        </p:nvSpPr>
        <p:spPr/>
        <p:txBody>
          <a:bodyPr/>
          <a:lstStyle/>
          <a:p>
            <a:fld id="{18E48496-6061-4952-8C25-B8E1BA644B92}" type="slidenum">
              <a:rPr lang="en-US" smtClean="0"/>
              <a:t>55</a:t>
            </a:fld>
            <a:endParaRPr lang="en-US" dirty="0"/>
          </a:p>
        </p:txBody>
      </p:sp>
    </p:spTree>
    <p:extLst>
      <p:ext uri="{BB962C8B-B14F-4D97-AF65-F5344CB8AC3E}">
        <p14:creationId xmlns:p14="http://schemas.microsoft.com/office/powerpoint/2010/main" val="33728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i="1" dirty="0" smtClean="0"/>
              <a:t>We </a:t>
            </a:r>
            <a:r>
              <a:rPr lang="en-US" sz="3200" i="1" dirty="0"/>
              <a:t>c</a:t>
            </a:r>
            <a:r>
              <a:rPr lang="en-US" sz="3200" i="1" dirty="0" smtClean="0"/>
              <a:t>ompare </a:t>
            </a:r>
            <a:r>
              <a:rPr lang="en-US" sz="3200" i="1" dirty="0"/>
              <a:t>o</a:t>
            </a:r>
            <a:r>
              <a:rPr lang="en-US" sz="3200" i="1" dirty="0" smtClean="0"/>
              <a:t>ur </a:t>
            </a:r>
            <a:r>
              <a:rPr lang="en-US" sz="3200" i="1" dirty="0"/>
              <a:t>m</a:t>
            </a:r>
            <a:r>
              <a:rPr lang="en-US" sz="3200" i="1" dirty="0" smtClean="0"/>
              <a:t>ethod with the-state-of-arts methods on a large corpus.</a:t>
            </a:r>
            <a:endParaRPr lang="en-US" sz="3200" i="1" dirty="0"/>
          </a:p>
        </p:txBody>
      </p:sp>
      <p:sp>
        <p:nvSpPr>
          <p:cNvPr id="3" name="Content Placeholder 2"/>
          <p:cNvSpPr>
            <a:spLocks noGrp="1"/>
          </p:cNvSpPr>
          <p:nvPr>
            <p:ph idx="1"/>
          </p:nvPr>
        </p:nvSpPr>
        <p:spPr>
          <a:xfrm>
            <a:off x="762000" y="1828800"/>
            <a:ext cx="7620000" cy="4419600"/>
          </a:xfrm>
        </p:spPr>
        <p:txBody>
          <a:bodyPr>
            <a:normAutofit fontScale="40000" lnSpcReduction="20000"/>
          </a:bodyPr>
          <a:lstStyle/>
          <a:p>
            <a:pPr defTabSz="4400550">
              <a:lnSpc>
                <a:spcPct val="170000"/>
              </a:lnSpc>
              <a:defRPr/>
            </a:pPr>
            <a:r>
              <a:rPr lang="en-US" altLang="zh-TW" sz="6000" dirty="0" smtClean="0">
                <a:ea typeface="新細明體" charset="-120"/>
              </a:rPr>
              <a:t>Data </a:t>
            </a:r>
            <a:r>
              <a:rPr lang="en-US" altLang="zh-TW" sz="6000" dirty="0">
                <a:ea typeface="新細明體" charset="-120"/>
              </a:rPr>
              <a:t>Set</a:t>
            </a:r>
            <a:r>
              <a:rPr lang="en-US" altLang="zh-TW" sz="6000" dirty="0" smtClean="0">
                <a:ea typeface="新細明體" charset="-120"/>
              </a:rPr>
              <a:t>:.</a:t>
            </a:r>
            <a:endParaRPr lang="en-US" altLang="zh-TW" sz="6000" dirty="0">
              <a:ea typeface="新細明體" charset="-120"/>
            </a:endParaRPr>
          </a:p>
          <a:p>
            <a:pPr lvl="1" defTabSz="4400550">
              <a:lnSpc>
                <a:spcPct val="170000"/>
              </a:lnSpc>
              <a:defRPr/>
            </a:pPr>
            <a:r>
              <a:rPr lang="en-US" altLang="zh-TW" sz="6000" dirty="0" smtClean="0">
                <a:ea typeface="新細明體" charset="-120"/>
              </a:rPr>
              <a:t>139K users  having locations in their profiles  </a:t>
            </a:r>
          </a:p>
          <a:p>
            <a:pPr lvl="1" defTabSz="4400550">
              <a:lnSpc>
                <a:spcPct val="170000"/>
              </a:lnSpc>
              <a:defRPr/>
            </a:pPr>
            <a:r>
              <a:rPr lang="en-US" altLang="zh-TW" sz="6000" dirty="0" smtClean="0">
                <a:ea typeface="新細明體" charset="-120"/>
              </a:rPr>
              <a:t>50 </a:t>
            </a:r>
            <a:r>
              <a:rPr lang="en-US" altLang="zh-TW" sz="6000" dirty="0">
                <a:ea typeface="新細明體" charset="-120"/>
              </a:rPr>
              <a:t>million </a:t>
            </a:r>
            <a:r>
              <a:rPr lang="en-US" altLang="zh-TW" sz="6000" dirty="0" smtClean="0">
                <a:ea typeface="新細明體" charset="-120"/>
              </a:rPr>
              <a:t>tweets  </a:t>
            </a:r>
          </a:p>
          <a:p>
            <a:pPr lvl="1" defTabSz="4400550">
              <a:lnSpc>
                <a:spcPct val="170000"/>
              </a:lnSpc>
              <a:defRPr/>
            </a:pPr>
            <a:r>
              <a:rPr lang="en-US" altLang="zh-TW" sz="6000" dirty="0" smtClean="0">
                <a:ea typeface="新細明體" charset="-120"/>
              </a:rPr>
              <a:t>2 </a:t>
            </a:r>
            <a:r>
              <a:rPr lang="en-US" altLang="zh-TW" sz="6000" dirty="0">
                <a:ea typeface="新細明體" charset="-120"/>
              </a:rPr>
              <a:t>million following relationships.  </a:t>
            </a:r>
          </a:p>
          <a:p>
            <a:pPr defTabSz="4400550">
              <a:lnSpc>
                <a:spcPct val="170000"/>
              </a:lnSpc>
              <a:defRPr/>
            </a:pPr>
            <a:r>
              <a:rPr lang="en-US" altLang="zh-TW" sz="6000" dirty="0">
                <a:ea typeface="新細明體" charset="-120"/>
              </a:rPr>
              <a:t>Methods: </a:t>
            </a:r>
            <a:endParaRPr lang="en-US" altLang="zh-TW" sz="6000" dirty="0" smtClean="0">
              <a:ea typeface="新細明體" charset="-120"/>
            </a:endParaRPr>
          </a:p>
          <a:p>
            <a:pPr lvl="1" defTabSz="4400550">
              <a:lnSpc>
                <a:spcPct val="170000"/>
              </a:lnSpc>
              <a:defRPr/>
            </a:pPr>
            <a:r>
              <a:rPr lang="en-US" altLang="zh-TW" sz="6000" dirty="0">
                <a:ea typeface="新細明體" charset="-120"/>
              </a:rPr>
              <a:t> </a:t>
            </a:r>
            <a:r>
              <a:rPr lang="en-US" altLang="zh-TW" sz="6000" dirty="0" smtClean="0">
                <a:ea typeface="新細明體" charset="-120"/>
              </a:rPr>
              <a:t>User-based Location Profiling [WWW10]</a:t>
            </a:r>
          </a:p>
          <a:p>
            <a:pPr lvl="1" defTabSz="4400550">
              <a:lnSpc>
                <a:spcPct val="170000"/>
              </a:lnSpc>
              <a:defRPr/>
            </a:pPr>
            <a:r>
              <a:rPr lang="en-US" altLang="zh-TW" sz="6000" dirty="0">
                <a:ea typeface="新細明體" charset="-120"/>
              </a:rPr>
              <a:t> </a:t>
            </a:r>
            <a:r>
              <a:rPr lang="en-US" altLang="zh-TW" sz="6000" dirty="0" smtClean="0">
                <a:ea typeface="新細明體" charset="-120"/>
              </a:rPr>
              <a:t>Content-based Location Profiling [CIKM10]</a:t>
            </a:r>
            <a:endParaRPr lang="en-US" altLang="zh-TW" sz="6000" dirty="0">
              <a:ea typeface="新細明體" charset="-120"/>
            </a:endParaRPr>
          </a:p>
          <a:p>
            <a:pPr lvl="1"/>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56</a:t>
            </a:fld>
            <a:endParaRPr lang="en-US" dirty="0"/>
          </a:p>
        </p:txBody>
      </p:sp>
    </p:spTree>
    <p:extLst>
      <p:ext uri="{BB962C8B-B14F-4D97-AF65-F5344CB8AC3E}">
        <p14:creationId xmlns:p14="http://schemas.microsoft.com/office/powerpoint/2010/main" val="1871595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3000" i="1" dirty="0" smtClean="0"/>
              <a:t>The global </a:t>
            </a:r>
            <a:r>
              <a:rPr lang="en-US" sz="3000" i="1" dirty="0"/>
              <a:t>p</a:t>
            </a:r>
            <a:r>
              <a:rPr lang="en-US" sz="3000" i="1" dirty="0" smtClean="0"/>
              <a:t>rofiling algorithm can further improve the local profiling algorithm.  </a:t>
            </a:r>
            <a:endParaRPr lang="en-US" sz="3000" i="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5514" y="1774825"/>
            <a:ext cx="7052972" cy="4625975"/>
          </a:xfrm>
        </p:spPr>
      </p:pic>
      <p:sp>
        <p:nvSpPr>
          <p:cNvPr id="2" name="Slide Number Placeholder 1"/>
          <p:cNvSpPr>
            <a:spLocks noGrp="1"/>
          </p:cNvSpPr>
          <p:nvPr>
            <p:ph type="sldNum" sz="quarter" idx="12"/>
          </p:nvPr>
        </p:nvSpPr>
        <p:spPr/>
        <p:txBody>
          <a:bodyPr/>
          <a:lstStyle/>
          <a:p>
            <a:fld id="{18E48496-6061-4952-8C25-B8E1BA644B92}" type="slidenum">
              <a:rPr lang="en-US" smtClean="0"/>
              <a:t>57</a:t>
            </a:fld>
            <a:endParaRPr lang="en-US" dirty="0"/>
          </a:p>
        </p:txBody>
      </p:sp>
    </p:spTree>
    <p:extLst>
      <p:ext uri="{BB962C8B-B14F-4D97-AF65-F5344CB8AC3E}">
        <p14:creationId xmlns:p14="http://schemas.microsoft.com/office/powerpoint/2010/main" val="2193749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5448"/>
            <a:ext cx="8991600" cy="1252728"/>
          </a:xfrm>
        </p:spPr>
        <p:txBody>
          <a:bodyPr>
            <a:normAutofit fontScale="90000"/>
          </a:bodyPr>
          <a:lstStyle/>
          <a:p>
            <a:pPr defTabSz="4400550">
              <a:spcBef>
                <a:spcPct val="20000"/>
              </a:spcBef>
              <a:defRPr/>
            </a:pPr>
            <a:r>
              <a:rPr lang="en-US" altLang="zh-TW" sz="3600" dirty="0" smtClean="0"/>
              <a:t>Summary: we present a probabilistic model to </a:t>
            </a:r>
            <a:r>
              <a:rPr lang="en-US" altLang="zh-TW" sz="3600" dirty="0"/>
              <a:t>profile users from noisy social media. </a:t>
            </a:r>
            <a:endParaRPr lang="en-US" altLang="zh-TW" b="1" dirty="0"/>
          </a:p>
        </p:txBody>
      </p:sp>
      <p:sp>
        <p:nvSpPr>
          <p:cNvPr id="2" name="Content Placeholder 1"/>
          <p:cNvSpPr>
            <a:spLocks noGrp="1"/>
          </p:cNvSpPr>
          <p:nvPr>
            <p:ph idx="1"/>
          </p:nvPr>
        </p:nvSpPr>
        <p:spPr>
          <a:xfrm>
            <a:off x="152400" y="4605527"/>
            <a:ext cx="8991600" cy="2252473"/>
          </a:xfrm>
        </p:spPr>
        <p:txBody>
          <a:bodyPr>
            <a:normAutofit fontScale="92500"/>
          </a:bodyPr>
          <a:lstStyle/>
          <a:p>
            <a:pPr lvl="1" defTabSz="4400550">
              <a:defRPr/>
            </a:pPr>
            <a:r>
              <a:rPr lang="en-US" altLang="zh-TW" sz="2400" dirty="0" smtClean="0"/>
              <a:t>The model </a:t>
            </a:r>
            <a:r>
              <a:rPr lang="en-US" altLang="zh-TW" sz="2400" b="1" u="sng" dirty="0" smtClean="0"/>
              <a:t>unifies</a:t>
            </a:r>
            <a:r>
              <a:rPr lang="en-US" altLang="zh-TW" sz="2400" dirty="0" smtClean="0"/>
              <a:t> both </a:t>
            </a:r>
            <a:r>
              <a:rPr lang="en-US" altLang="zh-TW" sz="2400" dirty="0"/>
              <a:t>social network and user-centric </a:t>
            </a:r>
            <a:r>
              <a:rPr lang="en-US" altLang="zh-TW" sz="2400" dirty="0" smtClean="0"/>
              <a:t>data</a:t>
            </a:r>
            <a:endParaRPr lang="en-US" altLang="zh-TW" sz="2400" dirty="0"/>
          </a:p>
          <a:p>
            <a:pPr lvl="1" defTabSz="4400550">
              <a:defRPr/>
            </a:pPr>
            <a:r>
              <a:rPr lang="en-US" altLang="zh-TW" sz="2400" dirty="0" smtClean="0"/>
              <a:t>The model  </a:t>
            </a:r>
            <a:r>
              <a:rPr lang="en-US" altLang="zh-TW" sz="2400" b="1" u="sng" dirty="0" smtClean="0"/>
              <a:t>discriminatively</a:t>
            </a:r>
            <a:r>
              <a:rPr lang="en-US" altLang="zh-TW" sz="2400" b="1" dirty="0"/>
              <a:t> </a:t>
            </a:r>
            <a:r>
              <a:rPr lang="en-US" altLang="zh-TW" sz="2400" b="1" dirty="0" smtClean="0"/>
              <a:t> </a:t>
            </a:r>
            <a:r>
              <a:rPr lang="en-US" altLang="zh-TW" sz="2400" dirty="0" smtClean="0"/>
              <a:t>models different signals.</a:t>
            </a:r>
          </a:p>
          <a:p>
            <a:pPr lvl="1" defTabSz="4400550">
              <a:defRPr/>
            </a:pPr>
            <a:r>
              <a:rPr lang="en-US" altLang="zh-TW" sz="2400" dirty="0" smtClean="0"/>
              <a:t>The model incorporates additional </a:t>
            </a:r>
            <a:r>
              <a:rPr lang="en-US" altLang="zh-TW" sz="2400" b="1" u="sng" dirty="0" smtClean="0"/>
              <a:t>human knowledge</a:t>
            </a:r>
            <a:r>
              <a:rPr lang="en-US" altLang="zh-TW" sz="2400" dirty="0" smtClean="0"/>
              <a:t>. </a:t>
            </a:r>
            <a:endParaRPr lang="en-US" altLang="zh-TW" sz="2400" dirty="0"/>
          </a:p>
          <a:p>
            <a:pPr lvl="1" defTabSz="4400550">
              <a:defRPr/>
            </a:pPr>
            <a:r>
              <a:rPr lang="en-US" altLang="zh-TW" sz="2400" dirty="0"/>
              <a:t>We develop </a:t>
            </a:r>
            <a:r>
              <a:rPr lang="en-US" altLang="zh-TW" sz="2400" b="1" u="sng" dirty="0" smtClean="0"/>
              <a:t>online</a:t>
            </a:r>
            <a:r>
              <a:rPr lang="en-US" altLang="zh-TW" sz="2400" dirty="0" smtClean="0"/>
              <a:t> and </a:t>
            </a:r>
            <a:r>
              <a:rPr lang="en-US" altLang="zh-TW" sz="2400" b="1" u="sng" dirty="0" smtClean="0"/>
              <a:t>offline </a:t>
            </a:r>
            <a:r>
              <a:rPr lang="en-US" altLang="zh-TW" sz="2400" dirty="0" smtClean="0"/>
              <a:t>profiling </a:t>
            </a:r>
            <a:r>
              <a:rPr lang="en-US" altLang="zh-TW" sz="2400" dirty="0"/>
              <a:t>methods</a:t>
            </a:r>
            <a:r>
              <a:rPr lang="en-US" altLang="zh-TW" sz="2400" dirty="0" smtClean="0"/>
              <a:t>.</a:t>
            </a:r>
          </a:p>
          <a:p>
            <a:pPr lvl="1" defTabSz="4400550">
              <a:defRPr/>
            </a:pPr>
            <a:r>
              <a:rPr lang="en-US" sz="2400" dirty="0" smtClean="0"/>
              <a:t>We further extend our model to profile multiple locations in </a:t>
            </a:r>
            <a:r>
              <a:rPr lang="en-US" sz="2400" b="1" dirty="0" smtClean="0"/>
              <a:t>VLDB</a:t>
            </a:r>
            <a:r>
              <a:rPr lang="en-US" sz="2400" dirty="0" smtClean="0"/>
              <a: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36274"/>
            <a:ext cx="7669260" cy="284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3003986" y="2956600"/>
            <a:ext cx="3168214" cy="47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12"/>
          </p:nvPr>
        </p:nvSpPr>
        <p:spPr/>
        <p:txBody>
          <a:bodyPr/>
          <a:lstStyle/>
          <a:p>
            <a:fld id="{18E48496-6061-4952-8C25-B8E1BA644B92}" type="slidenum">
              <a:rPr lang="en-US" smtClean="0"/>
              <a:t>58</a:t>
            </a:fld>
            <a:endParaRPr 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36274"/>
            <a:ext cx="7924800" cy="284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68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74320" y="1889036"/>
            <a:ext cx="7666385" cy="4630851"/>
            <a:chOff x="1026352" y="1769949"/>
            <a:chExt cx="7666385" cy="4630851"/>
          </a:xfrm>
        </p:grpSpPr>
        <p:grpSp>
          <p:nvGrpSpPr>
            <p:cNvPr id="15" name="Group 14"/>
            <p:cNvGrpSpPr/>
            <p:nvPr/>
          </p:nvGrpSpPr>
          <p:grpSpPr>
            <a:xfrm>
              <a:off x="1026352" y="1769949"/>
              <a:ext cx="7666385" cy="4630851"/>
              <a:chOff x="1026352" y="1769949"/>
              <a:chExt cx="7666385" cy="4630851"/>
            </a:xfrm>
          </p:grpSpPr>
          <p:grpSp>
            <p:nvGrpSpPr>
              <p:cNvPr id="17" name="Group 16"/>
              <p:cNvGrpSpPr/>
              <p:nvPr/>
            </p:nvGrpSpPr>
            <p:grpSpPr>
              <a:xfrm>
                <a:off x="1050076" y="1769949"/>
                <a:ext cx="7642661" cy="4630851"/>
                <a:chOff x="1050076" y="1769949"/>
                <a:chExt cx="7642661" cy="4630851"/>
              </a:xfrm>
            </p:grpSpPr>
            <p:grpSp>
              <p:nvGrpSpPr>
                <p:cNvPr id="19" name="Group 18"/>
                <p:cNvGrpSpPr/>
                <p:nvPr/>
              </p:nvGrpSpPr>
              <p:grpSpPr>
                <a:xfrm>
                  <a:off x="1050076" y="1769949"/>
                  <a:ext cx="7642661" cy="4630851"/>
                  <a:chOff x="1050076" y="1769949"/>
                  <a:chExt cx="7642661" cy="4630851"/>
                </a:xfrm>
              </p:grpSpPr>
              <p:grpSp>
                <p:nvGrpSpPr>
                  <p:cNvPr id="21" name="Group 20"/>
                  <p:cNvGrpSpPr/>
                  <p:nvPr/>
                </p:nvGrpSpPr>
                <p:grpSpPr>
                  <a:xfrm>
                    <a:off x="1050076" y="1775562"/>
                    <a:ext cx="7642661" cy="4625238"/>
                    <a:chOff x="907468" y="1650704"/>
                    <a:chExt cx="6796056" cy="4216694"/>
                  </a:xfrm>
                </p:grpSpPr>
                <p:grpSp>
                  <p:nvGrpSpPr>
                    <p:cNvPr id="23" name="Group 22"/>
                    <p:cNvGrpSpPr/>
                    <p:nvPr/>
                  </p:nvGrpSpPr>
                  <p:grpSpPr>
                    <a:xfrm>
                      <a:off x="913295" y="1650704"/>
                      <a:ext cx="6790229" cy="914400"/>
                      <a:chOff x="1322323" y="1600200"/>
                      <a:chExt cx="6790229" cy="914400"/>
                    </a:xfrm>
                  </p:grpSpPr>
                  <p:sp>
                    <p:nvSpPr>
                      <p:cNvPr id="56" name="Rectangle 55"/>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7" name="TextBox 56"/>
                      <p:cNvSpPr txBox="1"/>
                      <p:nvPr/>
                    </p:nvSpPr>
                    <p:spPr>
                      <a:xfrm>
                        <a:off x="1330752"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24" name="Rectangle 23"/>
                    <p:cNvSpPr/>
                    <p:nvPr/>
                  </p:nvSpPr>
                  <p:spPr>
                    <a:xfrm>
                      <a:off x="908736" y="366809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5" name="TextBox 24"/>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26" name="Rectangle 25"/>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7" name="TextBox 26"/>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28" name="Rectangle 27"/>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9" name="TextBox 28"/>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30" name="Flowchart: Magnetic Disk 29"/>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31" name="Rectangle 30"/>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32" name="Oval 31"/>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33" name="Right Arrow 32"/>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4" name="Right Arrow 33"/>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5" name="Rectangle 34"/>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36" name="Rectangle 35"/>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37" name="Flowchart: Card 36"/>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38" name="Flowchart: Card 37"/>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39" name="Oval 38"/>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40" name="Right Arrow 39"/>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1" name="Right Arrow 40"/>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2" name="Rectangle 41"/>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43" name="Oval 42"/>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44" name="Right Arrow 43"/>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5" name="Right Arrow 44"/>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6" name="Flowchart: Preparation 45"/>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47" name="Flowchart: Preparation 46"/>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48" name="Picture 47"/>
                    <p:cNvPicPr/>
                    <p:nvPr/>
                  </p:nvPicPr>
                  <p:blipFill>
                    <a:blip r:embed="rId3"/>
                    <a:stretch>
                      <a:fillRect/>
                    </a:stretch>
                  </p:blipFill>
                  <p:spPr>
                    <a:xfrm>
                      <a:off x="2718478" y="2021910"/>
                      <a:ext cx="629726" cy="522135"/>
                    </a:xfrm>
                    <a:prstGeom prst="rect">
                      <a:avLst/>
                    </a:prstGeom>
                  </p:spPr>
                </p:pic>
                <p:sp>
                  <p:nvSpPr>
                    <p:cNvPr id="49"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50"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51" name="Picture 50"/>
                    <p:cNvPicPr/>
                    <p:nvPr/>
                  </p:nvPicPr>
                  <p:blipFill>
                    <a:blip r:embed="rId4"/>
                    <a:stretch>
                      <a:fillRect/>
                    </a:stretch>
                  </p:blipFill>
                  <p:spPr>
                    <a:xfrm>
                      <a:off x="4444714" y="2086127"/>
                      <a:ext cx="575123" cy="402590"/>
                    </a:xfrm>
                    <a:prstGeom prst="rect">
                      <a:avLst/>
                    </a:prstGeom>
                  </p:spPr>
                </p:pic>
                <p:pic>
                  <p:nvPicPr>
                    <p:cNvPr id="52" name="Picture 51"/>
                    <p:cNvPicPr/>
                    <p:nvPr/>
                  </p:nvPicPr>
                  <p:blipFill>
                    <a:blip r:embed="rId5"/>
                    <a:stretch>
                      <a:fillRect/>
                    </a:stretch>
                  </p:blipFill>
                  <p:spPr>
                    <a:xfrm>
                      <a:off x="5699411" y="2021910"/>
                      <a:ext cx="513878" cy="466807"/>
                    </a:xfrm>
                    <a:prstGeom prst="rect">
                      <a:avLst/>
                    </a:prstGeom>
                  </p:spPr>
                </p:pic>
                <p:sp>
                  <p:nvSpPr>
                    <p:cNvPr id="53"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54" name="Rectangle 53"/>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55" name="Rectangle 54"/>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22" name="TextBox 21"/>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20" name="TextBox 19"/>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18" name="TextBox 17"/>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16" name="TextBox 15"/>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59</a:t>
            </a:fld>
            <a:endParaRPr lang="en-US" dirty="0"/>
          </a:p>
        </p:txBody>
      </p:sp>
      <p:grpSp>
        <p:nvGrpSpPr>
          <p:cNvPr id="12" name="Group 11"/>
          <p:cNvGrpSpPr/>
          <p:nvPr/>
        </p:nvGrpSpPr>
        <p:grpSpPr>
          <a:xfrm>
            <a:off x="3182435" y="4320662"/>
            <a:ext cx="5660276" cy="1385033"/>
            <a:chOff x="3102724" y="4292046"/>
            <a:chExt cx="5660276" cy="1385033"/>
          </a:xfrm>
        </p:grpSpPr>
        <p:sp>
          <p:nvSpPr>
            <p:cNvPr id="7" name="Oval 6"/>
            <p:cNvSpPr/>
            <p:nvPr/>
          </p:nvSpPr>
          <p:spPr>
            <a:xfrm>
              <a:off x="3102724" y="4292046"/>
              <a:ext cx="3048000" cy="6477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5791200" y="4476750"/>
              <a:ext cx="2971800" cy="1200329"/>
            </a:xfrm>
            <a:prstGeom prst="rect">
              <a:avLst/>
            </a:prstGeom>
            <a:solidFill>
              <a:schemeClr val="accent6">
                <a:lumMod val="20000"/>
                <a:lumOff val="80000"/>
              </a:schemeClr>
            </a:solidFill>
          </p:spPr>
          <p:txBody>
            <a:bodyPr wrap="square" rtlCol="0">
              <a:spAutoFit/>
            </a:bodyPr>
            <a:lstStyle/>
            <a:p>
              <a:r>
                <a:rPr lang="en-US" dirty="0" smtClean="0"/>
                <a:t>Extend our profiling models to handle various attributes and incorporate types of </a:t>
              </a:r>
              <a:r>
                <a:rPr lang="en-US" dirty="0" err="1" smtClean="0"/>
                <a:t>relaitonships</a:t>
              </a:r>
              <a:r>
                <a:rPr lang="en-US" dirty="0" smtClean="0"/>
                <a:t> </a:t>
              </a:r>
            </a:p>
          </p:txBody>
        </p:sp>
      </p:grpSp>
      <p:grpSp>
        <p:nvGrpSpPr>
          <p:cNvPr id="13" name="Group 12"/>
          <p:cNvGrpSpPr/>
          <p:nvPr/>
        </p:nvGrpSpPr>
        <p:grpSpPr>
          <a:xfrm>
            <a:off x="2850007" y="2995267"/>
            <a:ext cx="6019800" cy="970181"/>
            <a:chOff x="2850007" y="2995267"/>
            <a:chExt cx="6019800" cy="970181"/>
          </a:xfrm>
        </p:grpSpPr>
        <p:sp>
          <p:nvSpPr>
            <p:cNvPr id="10" name="Oval 9"/>
            <p:cNvSpPr/>
            <p:nvPr/>
          </p:nvSpPr>
          <p:spPr>
            <a:xfrm>
              <a:off x="2850007" y="3317748"/>
              <a:ext cx="3048000" cy="6477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5898007" y="2995267"/>
              <a:ext cx="2971800" cy="646331"/>
            </a:xfrm>
            <a:prstGeom prst="rect">
              <a:avLst/>
            </a:prstGeom>
            <a:solidFill>
              <a:schemeClr val="accent6">
                <a:lumMod val="20000"/>
                <a:lumOff val="80000"/>
              </a:schemeClr>
            </a:solidFill>
          </p:spPr>
          <p:txBody>
            <a:bodyPr wrap="square" rtlCol="0">
              <a:spAutoFit/>
            </a:bodyPr>
            <a:lstStyle/>
            <a:p>
              <a:r>
                <a:rPr lang="en-US" dirty="0"/>
                <a:t>S</a:t>
              </a:r>
              <a:r>
                <a:rPr lang="en-US" dirty="0" smtClean="0"/>
                <a:t>upport  analytical search  efficiently </a:t>
              </a:r>
            </a:p>
          </p:txBody>
        </p:sp>
      </p:grpSp>
    </p:spTree>
    <p:extLst>
      <p:ext uri="{BB962C8B-B14F-4D97-AF65-F5344CB8AC3E}">
        <p14:creationId xmlns:p14="http://schemas.microsoft.com/office/powerpoint/2010/main" val="354411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499" y="155575"/>
            <a:ext cx="8229600" cy="1252538"/>
          </a:xfrm>
        </p:spPr>
        <p:txBody>
          <a:bodyPr>
            <a:normAutofit fontScale="90000"/>
          </a:bodyPr>
          <a:lstStyle/>
          <a:p>
            <a:r>
              <a:rPr lang="en-US" sz="3200" dirty="0"/>
              <a:t>Compared to traditional media, social media have many </a:t>
            </a:r>
            <a:r>
              <a:rPr lang="en-US" sz="3200" dirty="0" smtClean="0"/>
              <a:t>advantages: </a:t>
            </a:r>
            <a:r>
              <a:rPr lang="en-US" sz="3200" u="sng" dirty="0" smtClean="0"/>
              <a:t>rich information</a:t>
            </a:r>
            <a:endParaRPr lang="en-US" sz="3200" u="sng" dirty="0"/>
          </a:p>
        </p:txBody>
      </p:sp>
      <p:sp>
        <p:nvSpPr>
          <p:cNvPr id="8" name="Oval Callout 7"/>
          <p:cNvSpPr/>
          <p:nvPr/>
        </p:nvSpPr>
        <p:spPr>
          <a:xfrm>
            <a:off x="533400" y="2843839"/>
            <a:ext cx="2971800" cy="1066800"/>
          </a:xfrm>
          <a:prstGeom prst="wedgeEllipseCallout">
            <a:avLst>
              <a:gd name="adj1" fmla="val -13935"/>
              <a:gd name="adj2" fmla="val 917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 GOT MY COSTCO CARD...I LIKE </a:t>
            </a:r>
            <a:r>
              <a:rPr lang="en-US" sz="1050" dirty="0" smtClean="0"/>
              <a:t>IT. Buy </a:t>
            </a:r>
            <a:r>
              <a:rPr lang="en-US" sz="1050" dirty="0"/>
              <a:t>from Costco</a:t>
            </a:r>
            <a:r>
              <a:rPr lang="en-US" sz="1050" dirty="0" smtClean="0"/>
              <a:t>,</a:t>
            </a:r>
            <a:endParaRPr lang="en-US" sz="105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635" y="442086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37655" y="4420860"/>
            <a:ext cx="2209800" cy="369332"/>
          </a:xfrm>
          <a:prstGeom prst="rect">
            <a:avLst/>
          </a:prstGeom>
          <a:noFill/>
        </p:spPr>
        <p:txBody>
          <a:bodyPr wrap="square" rtlCol="0">
            <a:spAutoFit/>
          </a:bodyPr>
          <a:lstStyle/>
          <a:p>
            <a:endParaRPr lang="en-US" dirty="0"/>
          </a:p>
        </p:txBody>
      </p:sp>
      <p:grpSp>
        <p:nvGrpSpPr>
          <p:cNvPr id="31" name="Group 30"/>
          <p:cNvGrpSpPr/>
          <p:nvPr/>
        </p:nvGrpSpPr>
        <p:grpSpPr>
          <a:xfrm>
            <a:off x="3429000" y="4071018"/>
            <a:ext cx="2439345" cy="2274642"/>
            <a:chOff x="3429000" y="3581400"/>
            <a:chExt cx="2439345" cy="2274642"/>
          </a:xfrm>
        </p:grpSpPr>
        <p:sp>
          <p:nvSpPr>
            <p:cNvPr id="5" name="Rounded Rectangle 4"/>
            <p:cNvSpPr/>
            <p:nvPr/>
          </p:nvSpPr>
          <p:spPr>
            <a:xfrm>
              <a:off x="3429000" y="4073463"/>
              <a:ext cx="2439345" cy="17825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t>Gender</a:t>
              </a:r>
              <a:r>
                <a:rPr lang="en-US" dirty="0" smtClean="0"/>
                <a:t>: Female </a:t>
              </a:r>
            </a:p>
            <a:p>
              <a:pPr algn="ctr"/>
              <a:r>
                <a:rPr lang="en-US" b="1" dirty="0" smtClean="0"/>
                <a:t>Age</a:t>
              </a:r>
              <a:r>
                <a:rPr lang="en-US" dirty="0" smtClean="0"/>
                <a:t>: Young</a:t>
              </a:r>
            </a:p>
            <a:p>
              <a:pPr algn="ctr"/>
              <a:r>
                <a:rPr lang="en-US" b="1" dirty="0" smtClean="0"/>
                <a:t>Location</a:t>
              </a:r>
              <a:r>
                <a:rPr lang="en-US" dirty="0" smtClean="0"/>
                <a:t>: Urbana IL</a:t>
              </a:r>
            </a:p>
            <a:p>
              <a:pPr algn="ctr"/>
              <a:r>
                <a:rPr lang="en-US" b="1" dirty="0" smtClean="0"/>
                <a:t>Occupation</a:t>
              </a:r>
              <a:r>
                <a:rPr lang="en-US" dirty="0" smtClean="0"/>
                <a:t>: Student</a:t>
              </a:r>
              <a:endParaRPr lang="en-US" dirty="0"/>
            </a:p>
          </p:txBody>
        </p:sp>
        <p:sp>
          <p:nvSpPr>
            <p:cNvPr id="20" name="TextBox 19"/>
            <p:cNvSpPr txBox="1"/>
            <p:nvPr/>
          </p:nvSpPr>
          <p:spPr>
            <a:xfrm>
              <a:off x="3920678" y="3581400"/>
              <a:ext cx="1547931" cy="369332"/>
            </a:xfrm>
            <a:prstGeom prst="rect">
              <a:avLst/>
            </a:prstGeom>
            <a:noFill/>
          </p:spPr>
          <p:txBody>
            <a:bodyPr wrap="square" rtlCol="0">
              <a:spAutoFit/>
            </a:bodyPr>
            <a:lstStyle/>
            <a:p>
              <a:r>
                <a:rPr lang="en-US" dirty="0" smtClean="0"/>
                <a:t>User Profile</a:t>
              </a:r>
              <a:endParaRPr lang="en-US" dirty="0"/>
            </a:p>
          </p:txBody>
        </p:sp>
      </p:grpSp>
      <p:grpSp>
        <p:nvGrpSpPr>
          <p:cNvPr id="30" name="Group 29"/>
          <p:cNvGrpSpPr/>
          <p:nvPr/>
        </p:nvGrpSpPr>
        <p:grpSpPr>
          <a:xfrm>
            <a:off x="6311059" y="2755419"/>
            <a:ext cx="2383297" cy="1243639"/>
            <a:chOff x="6257373" y="2449857"/>
            <a:chExt cx="2383297" cy="1243639"/>
          </a:xfrm>
        </p:grpSpPr>
        <p:sp>
          <p:nvSpPr>
            <p:cNvPr id="24" name="TextBox 23"/>
            <p:cNvSpPr txBox="1"/>
            <p:nvPr/>
          </p:nvSpPr>
          <p:spPr>
            <a:xfrm>
              <a:off x="6420952" y="2449857"/>
              <a:ext cx="2209800" cy="369332"/>
            </a:xfrm>
            <a:prstGeom prst="rect">
              <a:avLst/>
            </a:prstGeom>
            <a:noFill/>
          </p:spPr>
          <p:txBody>
            <a:bodyPr wrap="square" rtlCol="0">
              <a:spAutoFit/>
            </a:bodyPr>
            <a:lstStyle/>
            <a:p>
              <a:r>
                <a:rPr lang="en-US" dirty="0" smtClean="0"/>
                <a:t>Past Activities </a:t>
              </a:r>
              <a:endParaRPr lang="en-US" dirty="0"/>
            </a:p>
          </p:txBody>
        </p:sp>
        <p:sp>
          <p:nvSpPr>
            <p:cNvPr id="28" name="Flowchart: Multidocument 27"/>
            <p:cNvSpPr/>
            <p:nvPr/>
          </p:nvSpPr>
          <p:spPr>
            <a:xfrm>
              <a:off x="6257373" y="2931496"/>
              <a:ext cx="2383297" cy="762000"/>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smtClean="0"/>
                <a:t>Went to </a:t>
              </a:r>
              <a:r>
                <a:rPr lang="en-US" sz="1050" dirty="0" err="1" smtClean="0"/>
                <a:t>WalMart</a:t>
              </a:r>
              <a:r>
                <a:rPr lang="en-US" sz="1050" dirty="0" smtClean="0"/>
                <a:t> yesterday and get three nice shoes.  </a:t>
              </a:r>
              <a:endParaRPr lang="en-US" sz="1050" dirty="0"/>
            </a:p>
          </p:txBody>
        </p:sp>
      </p:grpSp>
      <p:grpSp>
        <p:nvGrpSpPr>
          <p:cNvPr id="29" name="Group 28"/>
          <p:cNvGrpSpPr/>
          <p:nvPr/>
        </p:nvGrpSpPr>
        <p:grpSpPr>
          <a:xfrm>
            <a:off x="6347489" y="4563080"/>
            <a:ext cx="2376684" cy="1525959"/>
            <a:chOff x="6347489" y="4236194"/>
            <a:chExt cx="2376684" cy="1852846"/>
          </a:xfrm>
        </p:grpSpPr>
        <p:sp>
          <p:nvSpPr>
            <p:cNvPr id="25" name="TextBox 24"/>
            <p:cNvSpPr txBox="1"/>
            <p:nvPr/>
          </p:nvSpPr>
          <p:spPr>
            <a:xfrm>
              <a:off x="6347489" y="4236194"/>
              <a:ext cx="2376684" cy="369332"/>
            </a:xfrm>
            <a:prstGeom prst="rect">
              <a:avLst/>
            </a:prstGeom>
            <a:noFill/>
          </p:spPr>
          <p:txBody>
            <a:bodyPr wrap="square" rtlCol="0">
              <a:spAutoFit/>
            </a:bodyPr>
            <a:lstStyle/>
            <a:p>
              <a:r>
                <a:rPr lang="en-US" dirty="0" smtClean="0"/>
                <a:t> Social Network</a:t>
              </a:r>
              <a:endParaRPr lang="en-US" dirty="0"/>
            </a:p>
          </p:txBody>
        </p:sp>
        <p:pic>
          <p:nvPicPr>
            <p:cNvPr id="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5579256"/>
              <a:ext cx="509784" cy="50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descr="https://encrypted-tbn2.gstatic.com/images?q=tbn:ANd9GcSOGDtb7Ywg5kR7kx0Ao5S59OmDuGcXosvhYf2egt-DNhK6pPL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0" y="4790192"/>
              <a:ext cx="614363" cy="61436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encrypted-tbn1.gstatic.com/images?q=tbn:ANd9GcRdHi6cuAFa8RcKj_2dAJLPaTYmcSR1jb0_F09LfFqYq2Po7T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0800" y="4598739"/>
              <a:ext cx="6096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p:cNvCxnSpPr>
              <a:stCxn id="4106" idx="3"/>
              <a:endCxn id="4104" idx="1"/>
            </p:cNvCxnSpPr>
            <p:nvPr/>
          </p:nvCxnSpPr>
          <p:spPr>
            <a:xfrm>
              <a:off x="7010400" y="4903539"/>
              <a:ext cx="685800" cy="193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6" idx="1"/>
              <a:endCxn id="4106" idx="2"/>
            </p:cNvCxnSpPr>
            <p:nvPr/>
          </p:nvCxnSpPr>
          <p:spPr>
            <a:xfrm flipH="1" flipV="1">
              <a:off x="6705600" y="5208339"/>
              <a:ext cx="228600" cy="6258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202635" y="1853950"/>
            <a:ext cx="7255565" cy="830997"/>
          </a:xfrm>
          <a:prstGeom prst="rect">
            <a:avLst/>
          </a:prstGeom>
          <a:noFill/>
        </p:spPr>
        <p:txBody>
          <a:bodyPr wrap="square" rtlCol="0">
            <a:spAutoFit/>
          </a:bodyPr>
          <a:lstStyle/>
          <a:p>
            <a:r>
              <a:rPr lang="en-US" sz="2400" b="1" dirty="0" smtClean="0">
                <a:solidFill>
                  <a:srgbClr val="00B050"/>
                </a:solidFill>
              </a:rPr>
              <a:t>Besides text, social media associate with many additional information.</a:t>
            </a:r>
            <a:endParaRPr lang="en-US" sz="2400" b="1" dirty="0">
              <a:solidFill>
                <a:srgbClr val="00B050"/>
              </a:solidFill>
            </a:endParaRPr>
          </a:p>
        </p:txBody>
      </p:sp>
      <p:sp>
        <p:nvSpPr>
          <p:cNvPr id="9" name="Slide Number Placeholder 8"/>
          <p:cNvSpPr>
            <a:spLocks noGrp="1"/>
          </p:cNvSpPr>
          <p:nvPr>
            <p:ph type="sldNum" sz="quarter" idx="12"/>
          </p:nvPr>
        </p:nvSpPr>
        <p:spPr/>
        <p:txBody>
          <a:bodyPr/>
          <a:lstStyle/>
          <a:p>
            <a:fld id="{18E48496-6061-4952-8C25-B8E1BA644B92}" type="slidenum">
              <a:rPr lang="en-US" smtClean="0"/>
              <a:t>6</a:t>
            </a:fld>
            <a:endParaRPr lang="en-US" dirty="0"/>
          </a:p>
        </p:txBody>
      </p:sp>
    </p:spTree>
    <p:extLst>
      <p:ext uri="{BB962C8B-B14F-4D97-AF65-F5344CB8AC3E}">
        <p14:creationId xmlns:p14="http://schemas.microsoft.com/office/powerpoint/2010/main" val="25154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74320" y="1889036"/>
            <a:ext cx="7666385" cy="4630851"/>
            <a:chOff x="1026352" y="1769949"/>
            <a:chExt cx="7666385" cy="4630851"/>
          </a:xfrm>
        </p:grpSpPr>
        <p:grpSp>
          <p:nvGrpSpPr>
            <p:cNvPr id="8" name="Group 7"/>
            <p:cNvGrpSpPr/>
            <p:nvPr/>
          </p:nvGrpSpPr>
          <p:grpSpPr>
            <a:xfrm>
              <a:off x="1026352" y="1769949"/>
              <a:ext cx="7666385" cy="4630851"/>
              <a:chOff x="1026352" y="1769949"/>
              <a:chExt cx="7666385" cy="4630851"/>
            </a:xfrm>
          </p:grpSpPr>
          <p:grpSp>
            <p:nvGrpSpPr>
              <p:cNvPr id="10" name="Group 9"/>
              <p:cNvGrpSpPr/>
              <p:nvPr/>
            </p:nvGrpSpPr>
            <p:grpSpPr>
              <a:xfrm>
                <a:off x="1050076" y="1769949"/>
                <a:ext cx="7642661" cy="4630851"/>
                <a:chOff x="1050076" y="1769949"/>
                <a:chExt cx="7642661" cy="4630851"/>
              </a:xfrm>
            </p:grpSpPr>
            <p:grpSp>
              <p:nvGrpSpPr>
                <p:cNvPr id="12" name="Group 11"/>
                <p:cNvGrpSpPr/>
                <p:nvPr/>
              </p:nvGrpSpPr>
              <p:grpSpPr>
                <a:xfrm>
                  <a:off x="1050076" y="1769949"/>
                  <a:ext cx="7642661" cy="4630851"/>
                  <a:chOff x="1050076" y="1769949"/>
                  <a:chExt cx="7642661" cy="4630851"/>
                </a:xfrm>
              </p:grpSpPr>
              <p:grpSp>
                <p:nvGrpSpPr>
                  <p:cNvPr id="14" name="Group 13"/>
                  <p:cNvGrpSpPr/>
                  <p:nvPr/>
                </p:nvGrpSpPr>
                <p:grpSpPr>
                  <a:xfrm>
                    <a:off x="1050076" y="1775562"/>
                    <a:ext cx="7642661" cy="4625238"/>
                    <a:chOff x="907468" y="1650704"/>
                    <a:chExt cx="6796056" cy="4216694"/>
                  </a:xfrm>
                </p:grpSpPr>
                <p:grpSp>
                  <p:nvGrpSpPr>
                    <p:cNvPr id="16" name="Group 15"/>
                    <p:cNvGrpSpPr/>
                    <p:nvPr/>
                  </p:nvGrpSpPr>
                  <p:grpSpPr>
                    <a:xfrm>
                      <a:off x="913295" y="1650704"/>
                      <a:ext cx="6790229" cy="914400"/>
                      <a:chOff x="1322323" y="1600200"/>
                      <a:chExt cx="6790229" cy="914400"/>
                    </a:xfrm>
                  </p:grpSpPr>
                  <p:sp>
                    <p:nvSpPr>
                      <p:cNvPr id="49" name="Rectangle 48"/>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0" name="TextBox 49"/>
                      <p:cNvSpPr txBox="1"/>
                      <p:nvPr/>
                    </p:nvSpPr>
                    <p:spPr>
                      <a:xfrm>
                        <a:off x="1330752"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17" name="Rectangle 16"/>
                    <p:cNvSpPr/>
                    <p:nvPr/>
                  </p:nvSpPr>
                  <p:spPr>
                    <a:xfrm>
                      <a:off x="908736" y="366809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Box 17"/>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19" name="Rectangle 18"/>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0" name="TextBox 19"/>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21" name="Rectangle 20"/>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2" name="TextBox 21"/>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23" name="Flowchart: Magnetic Disk 22"/>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24" name="Rectangle 23"/>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25" name="Oval 24"/>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26" name="Right Arrow 25"/>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7" name="Right Arrow 26"/>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ectangle 27"/>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29" name="Rectangle 28"/>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30" name="Flowchart: Card 29"/>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31" name="Flowchart: Card 30"/>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32" name="Oval 31"/>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33" name="Right Arrow 32"/>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4" name="Right Arrow 33"/>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5" name="Rectangle 34"/>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36" name="Oval 35"/>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37" name="Right Arrow 36"/>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8" name="Right Arrow 37"/>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9" name="Flowchart: Preparation 38"/>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40" name="Flowchart: Preparation 39"/>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41" name="Picture 40"/>
                    <p:cNvPicPr/>
                    <p:nvPr/>
                  </p:nvPicPr>
                  <p:blipFill>
                    <a:blip r:embed="rId2"/>
                    <a:stretch>
                      <a:fillRect/>
                    </a:stretch>
                  </p:blipFill>
                  <p:spPr>
                    <a:xfrm>
                      <a:off x="2718478" y="2021910"/>
                      <a:ext cx="629726" cy="522135"/>
                    </a:xfrm>
                    <a:prstGeom prst="rect">
                      <a:avLst/>
                    </a:prstGeom>
                  </p:spPr>
                </p:pic>
                <p:sp>
                  <p:nvSpPr>
                    <p:cNvPr id="42"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43"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44" name="Picture 43"/>
                    <p:cNvPicPr/>
                    <p:nvPr/>
                  </p:nvPicPr>
                  <p:blipFill>
                    <a:blip r:embed="rId3"/>
                    <a:stretch>
                      <a:fillRect/>
                    </a:stretch>
                  </p:blipFill>
                  <p:spPr>
                    <a:xfrm>
                      <a:off x="4444714" y="2086127"/>
                      <a:ext cx="575123" cy="402590"/>
                    </a:xfrm>
                    <a:prstGeom prst="rect">
                      <a:avLst/>
                    </a:prstGeom>
                  </p:spPr>
                </p:pic>
                <p:pic>
                  <p:nvPicPr>
                    <p:cNvPr id="45" name="Picture 44"/>
                    <p:cNvPicPr/>
                    <p:nvPr/>
                  </p:nvPicPr>
                  <p:blipFill>
                    <a:blip r:embed="rId4"/>
                    <a:stretch>
                      <a:fillRect/>
                    </a:stretch>
                  </p:blipFill>
                  <p:spPr>
                    <a:xfrm>
                      <a:off x="5699411" y="2021910"/>
                      <a:ext cx="513878" cy="466807"/>
                    </a:xfrm>
                    <a:prstGeom prst="rect">
                      <a:avLst/>
                    </a:prstGeom>
                  </p:spPr>
                </p:pic>
                <p:sp>
                  <p:nvSpPr>
                    <p:cNvPr id="46"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47" name="Rectangle 46"/>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48" name="Rectangle 47"/>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15" name="TextBox 14"/>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13" name="TextBox 12"/>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11" name="TextBox 10"/>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9" name="TextBox 8"/>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
        <p:nvSpPr>
          <p:cNvPr id="2" name="Title 1"/>
          <p:cNvSpPr>
            <a:spLocks noGrp="1"/>
          </p:cNvSpPr>
          <p:nvPr>
            <p:ph type="title"/>
          </p:nvPr>
        </p:nvSpPr>
        <p:spPr/>
        <p:txBody>
          <a:bodyPr>
            <a:normAutofit/>
          </a:bodyPr>
          <a:lstStyle/>
          <a:p>
            <a:r>
              <a:rPr lang="en-US" sz="3200" dirty="0" smtClean="0"/>
              <a:t>Future work 1: co-profile user attributes  and relationship types</a:t>
            </a:r>
            <a:endParaRPr lang="en-US" sz="32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60</a:t>
            </a:fld>
            <a:endParaRPr lang="en-US" dirty="0"/>
          </a:p>
        </p:txBody>
      </p:sp>
      <p:sp>
        <p:nvSpPr>
          <p:cNvPr id="6" name="Oval 5"/>
          <p:cNvSpPr/>
          <p:nvPr/>
        </p:nvSpPr>
        <p:spPr>
          <a:xfrm>
            <a:off x="3111551" y="4296651"/>
            <a:ext cx="3048000" cy="6477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504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252728"/>
          </a:xfrm>
        </p:spPr>
        <p:txBody>
          <a:bodyPr>
            <a:normAutofit/>
          </a:bodyPr>
          <a:lstStyle/>
          <a:p>
            <a:r>
              <a:rPr lang="en-US" sz="3200" dirty="0" smtClean="0"/>
              <a:t>We aim to profile </a:t>
            </a:r>
            <a:r>
              <a:rPr lang="en-US" sz="3200" u="sng" dirty="0" smtClean="0"/>
              <a:t>general</a:t>
            </a:r>
            <a:r>
              <a:rPr lang="en-US" sz="3200" dirty="0" smtClean="0"/>
              <a:t> attributes based on </a:t>
            </a:r>
            <a:r>
              <a:rPr lang="en-US" sz="3200" u="sng" dirty="0" smtClean="0"/>
              <a:t>social network  </a:t>
            </a:r>
            <a:endParaRPr lang="en-US" sz="3200" u="sng" dirty="0"/>
          </a:p>
        </p:txBody>
      </p:sp>
      <p:sp>
        <p:nvSpPr>
          <p:cNvPr id="3" name="Content Placeholder 2"/>
          <p:cNvSpPr>
            <a:spLocks noGrp="1"/>
          </p:cNvSpPr>
          <p:nvPr>
            <p:ph idx="1"/>
          </p:nvPr>
        </p:nvSpPr>
        <p:spPr>
          <a:xfrm>
            <a:off x="177479" y="1815676"/>
            <a:ext cx="8686800" cy="4625609"/>
          </a:xfrm>
        </p:spPr>
        <p:txBody>
          <a:bodyPr/>
          <a:lstStyle/>
          <a:p>
            <a:r>
              <a:rPr lang="en-US" dirty="0" smtClean="0"/>
              <a:t>Users have multiple attributes</a:t>
            </a:r>
          </a:p>
          <a:p>
            <a:r>
              <a:rPr lang="en-US" dirty="0"/>
              <a:t> </a:t>
            </a:r>
            <a:r>
              <a:rPr lang="en-US" dirty="0" smtClean="0"/>
              <a:t>I focus on social network information. </a:t>
            </a:r>
          </a:p>
        </p:txBody>
      </p:sp>
      <p:sp>
        <p:nvSpPr>
          <p:cNvPr id="4" name="Slide Number Placeholder 3"/>
          <p:cNvSpPr>
            <a:spLocks noGrp="1"/>
          </p:cNvSpPr>
          <p:nvPr>
            <p:ph type="sldNum" sz="quarter" idx="12"/>
          </p:nvPr>
        </p:nvSpPr>
        <p:spPr/>
        <p:txBody>
          <a:bodyPr/>
          <a:lstStyle/>
          <a:p>
            <a:fld id="{18E48496-6061-4952-8C25-B8E1BA644B92}" type="slidenum">
              <a:rPr lang="en-US" smtClean="0"/>
              <a:t>61</a:t>
            </a:fld>
            <a:endParaRPr lang="en-US" dirty="0"/>
          </a:p>
        </p:txBody>
      </p:sp>
      <p:grpSp>
        <p:nvGrpSpPr>
          <p:cNvPr id="30" name="Canvas 1"/>
          <p:cNvGrpSpPr/>
          <p:nvPr/>
        </p:nvGrpSpPr>
        <p:grpSpPr>
          <a:xfrm>
            <a:off x="2743200" y="3099796"/>
            <a:ext cx="6213359" cy="3420008"/>
            <a:chOff x="0" y="0"/>
            <a:chExt cx="4667250" cy="2658110"/>
          </a:xfrm>
        </p:grpSpPr>
        <p:sp>
          <p:nvSpPr>
            <p:cNvPr id="31" name="Rectangle 30"/>
            <p:cNvSpPr/>
            <p:nvPr/>
          </p:nvSpPr>
          <p:spPr>
            <a:xfrm>
              <a:off x="0" y="0"/>
              <a:ext cx="4667250" cy="2658110"/>
            </a:xfrm>
            <a:prstGeom prst="rect">
              <a:avLst/>
            </a:prstGeom>
          </p:spPr>
        </p:sp>
        <p:pic>
          <p:nvPicPr>
            <p:cNvPr id="32" name="Picture 31"/>
            <p:cNvPicPr/>
            <p:nvPr/>
          </p:nvPicPr>
          <p:blipFill>
            <a:blip r:embed="rId2"/>
            <a:stretch>
              <a:fillRect/>
            </a:stretch>
          </p:blipFill>
          <p:spPr>
            <a:xfrm>
              <a:off x="2113575" y="1426055"/>
              <a:ext cx="457200" cy="459105"/>
            </a:xfrm>
            <a:prstGeom prst="rect">
              <a:avLst/>
            </a:prstGeom>
          </p:spPr>
        </p:pic>
        <p:pic>
          <p:nvPicPr>
            <p:cNvPr id="33" name="Picture 32"/>
            <p:cNvPicPr preferRelativeResize="0">
              <a:picLocks noChangeAspect="1"/>
            </p:cNvPicPr>
            <p:nvPr/>
          </p:nvPicPr>
          <p:blipFill>
            <a:blip r:embed="rId2"/>
            <a:stretch>
              <a:fillRect/>
            </a:stretch>
          </p:blipFill>
          <p:spPr>
            <a:xfrm>
              <a:off x="1284900" y="662401"/>
              <a:ext cx="457200" cy="459242"/>
            </a:xfrm>
            <a:prstGeom prst="rect">
              <a:avLst/>
            </a:prstGeom>
          </p:spPr>
        </p:pic>
        <p:pic>
          <p:nvPicPr>
            <p:cNvPr id="34" name="Picture 33"/>
            <p:cNvPicPr preferRelativeResize="0">
              <a:picLocks noChangeAspect="1"/>
            </p:cNvPicPr>
            <p:nvPr/>
          </p:nvPicPr>
          <p:blipFill>
            <a:blip r:embed="rId3"/>
            <a:stretch>
              <a:fillRect/>
            </a:stretch>
          </p:blipFill>
          <p:spPr>
            <a:xfrm>
              <a:off x="3161325" y="686309"/>
              <a:ext cx="457200" cy="435334"/>
            </a:xfrm>
            <a:prstGeom prst="rect">
              <a:avLst/>
            </a:prstGeom>
          </p:spPr>
        </p:pic>
        <p:cxnSp>
          <p:nvCxnSpPr>
            <p:cNvPr id="35" name="Straight Connector 34" title="Family"/>
            <p:cNvCxnSpPr>
              <a:stCxn id="33" idx="3"/>
              <a:endCxn id="34" idx="1"/>
            </p:cNvCxnSpPr>
            <p:nvPr/>
          </p:nvCxnSpPr>
          <p:spPr>
            <a:xfrm>
              <a:off x="1742100" y="892022"/>
              <a:ext cx="1419225" cy="1195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 Box 7"/>
            <p:cNvSpPr txBox="1"/>
            <p:nvPr/>
          </p:nvSpPr>
          <p:spPr>
            <a:xfrm>
              <a:off x="1465875" y="1881228"/>
              <a:ext cx="1554525" cy="7158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a:effectLst/>
                  <a:latin typeface="Times New Roman"/>
                  <a:ea typeface="宋体"/>
                </a:rPr>
                <a:t>User: u</a:t>
              </a:r>
              <a:r>
                <a:rPr lang="en-US" sz="1400" baseline="-25000">
                  <a:effectLst/>
                  <a:latin typeface="Times New Roman"/>
                  <a:ea typeface="宋体"/>
                </a:rPr>
                <a:t>4</a:t>
              </a:r>
              <a:endParaRPr lang="en-US" sz="1400">
                <a:effectLst/>
                <a:latin typeface="Times New Roman"/>
                <a:ea typeface="宋体"/>
              </a:endParaRPr>
            </a:p>
            <a:p>
              <a:pPr algn="ctr">
                <a:spcAft>
                  <a:spcPts val="0"/>
                </a:spcAft>
              </a:pPr>
              <a:r>
                <a:rPr lang="en-US" sz="1400">
                  <a:effectLst/>
                  <a:latin typeface="Times New Roman"/>
                  <a:ea typeface="宋体"/>
                </a:rPr>
                <a:t>Location: </a:t>
              </a:r>
              <a:r>
                <a:rPr lang="en-US" sz="1400">
                  <a:solidFill>
                    <a:srgbClr val="00B050"/>
                  </a:solidFill>
                  <a:effectLst/>
                  <a:latin typeface="Times New Roman"/>
                  <a:ea typeface="宋体"/>
                </a:rPr>
                <a:t>Mountain View</a:t>
              </a:r>
              <a:endParaRPr lang="en-US" sz="1400">
                <a:effectLst/>
                <a:latin typeface="Times New Roman"/>
                <a:ea typeface="宋体"/>
              </a:endParaRPr>
            </a:p>
            <a:p>
              <a:pPr algn="ctr">
                <a:spcAft>
                  <a:spcPts val="0"/>
                </a:spcAft>
              </a:pPr>
              <a:r>
                <a:rPr lang="en-US" sz="1400">
                  <a:effectLst/>
                  <a:latin typeface="Times New Roman"/>
                  <a:ea typeface="宋体"/>
                </a:rPr>
                <a:t>Occupation: </a:t>
              </a:r>
              <a:r>
                <a:rPr lang="en-US" sz="1400">
                  <a:solidFill>
                    <a:srgbClr val="00B050"/>
                  </a:solidFill>
                  <a:effectLst/>
                  <a:latin typeface="Times New Roman"/>
                  <a:ea typeface="宋体"/>
                </a:rPr>
                <a:t>Google</a:t>
              </a:r>
              <a:endParaRPr lang="en-US" sz="1400">
                <a:effectLst/>
                <a:latin typeface="Times New Roman"/>
                <a:ea typeface="宋体"/>
              </a:endParaRPr>
            </a:p>
            <a:p>
              <a:pPr algn="ctr">
                <a:spcAft>
                  <a:spcPts val="0"/>
                </a:spcAft>
              </a:pPr>
              <a:r>
                <a:rPr lang="en-US" sz="1400">
                  <a:effectLst/>
                  <a:latin typeface="Times New Roman"/>
                  <a:ea typeface="宋体"/>
                </a:rPr>
                <a:t>College: </a:t>
              </a:r>
              <a:r>
                <a:rPr lang="en-US" sz="1400">
                  <a:solidFill>
                    <a:srgbClr val="00B050"/>
                  </a:solidFill>
                  <a:effectLst/>
                  <a:latin typeface="Times New Roman"/>
                  <a:ea typeface="宋体"/>
                </a:rPr>
                <a:t>Stanford</a:t>
              </a:r>
              <a:endParaRPr lang="en-US" sz="1400">
                <a:effectLst/>
                <a:latin typeface="Times New Roman"/>
                <a:ea typeface="宋体"/>
              </a:endParaRPr>
            </a:p>
            <a:p>
              <a:pPr>
                <a:spcAft>
                  <a:spcPts val="1000"/>
                </a:spcAft>
              </a:pPr>
              <a:r>
                <a:rPr lang="en-US" sz="1400" baseline="-25000">
                  <a:effectLst/>
                  <a:latin typeface="Times New Roman"/>
                  <a:ea typeface="宋体"/>
                </a:rPr>
                <a:t> </a:t>
              </a:r>
              <a:endParaRPr lang="en-US" sz="1400">
                <a:effectLst/>
                <a:latin typeface="Times New Roman"/>
                <a:ea typeface="宋体"/>
              </a:endParaRPr>
            </a:p>
          </p:txBody>
        </p:sp>
        <p:sp>
          <p:nvSpPr>
            <p:cNvPr id="38" name="Text Box 7"/>
            <p:cNvSpPr txBox="1"/>
            <p:nvPr/>
          </p:nvSpPr>
          <p:spPr>
            <a:xfrm>
              <a:off x="2627925" y="23475"/>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a:effectLst/>
                  <a:latin typeface="Times New Roman"/>
                  <a:ea typeface="宋体"/>
                </a:rPr>
                <a:t>User: u</a:t>
              </a:r>
              <a:r>
                <a:rPr lang="en-US" sz="1400" baseline="-25000">
                  <a:effectLst/>
                  <a:latin typeface="Times New Roman"/>
                  <a:ea typeface="宋体"/>
                </a:rPr>
                <a:t>2</a:t>
              </a:r>
              <a:endParaRPr lang="en-US" sz="1400">
                <a:effectLst/>
                <a:latin typeface="Times New Roman"/>
                <a:ea typeface="宋体"/>
              </a:endParaRPr>
            </a:p>
            <a:p>
              <a:pPr algn="ctr">
                <a:spcAft>
                  <a:spcPts val="0"/>
                </a:spcAft>
              </a:pPr>
              <a:r>
                <a:rPr lang="en-US" sz="1400">
                  <a:effectLst/>
                  <a:latin typeface="Times New Roman"/>
                  <a:ea typeface="宋体"/>
                </a:rPr>
                <a:t>Location: </a:t>
              </a:r>
              <a:r>
                <a:rPr lang="en-US" sz="1400">
                  <a:solidFill>
                    <a:srgbClr val="00B050"/>
                  </a:solidFill>
                  <a:effectLst/>
                  <a:latin typeface="Times New Roman"/>
                  <a:ea typeface="宋体"/>
                </a:rPr>
                <a:t>Cupertino</a:t>
              </a:r>
              <a:r>
                <a:rPr lang="en-US" sz="1400">
                  <a:solidFill>
                    <a:srgbClr val="FF0000"/>
                  </a:solidFill>
                  <a:effectLst/>
                  <a:latin typeface="Times New Roman"/>
                  <a:ea typeface="宋体"/>
                </a:rPr>
                <a:t> </a:t>
              </a:r>
              <a:endParaRPr lang="en-US" sz="1400">
                <a:effectLst/>
                <a:latin typeface="Times New Roman"/>
                <a:ea typeface="宋体"/>
              </a:endParaRPr>
            </a:p>
            <a:p>
              <a:pPr algn="ctr">
                <a:spcAft>
                  <a:spcPts val="0"/>
                </a:spcAft>
              </a:pPr>
              <a:r>
                <a:rPr lang="en-US" sz="1400">
                  <a:effectLst/>
                  <a:latin typeface="Times New Roman"/>
                  <a:ea typeface="宋体"/>
                </a:rPr>
                <a:t>Occupation: </a:t>
              </a:r>
              <a:r>
                <a:rPr lang="en-US" sz="1400">
                  <a:solidFill>
                    <a:srgbClr val="00B050"/>
                  </a:solidFill>
                  <a:effectLst/>
                  <a:latin typeface="Times New Roman"/>
                  <a:ea typeface="宋体"/>
                </a:rPr>
                <a:t>Facebook</a:t>
              </a:r>
              <a:endParaRPr lang="en-US" sz="1400">
                <a:effectLst/>
                <a:latin typeface="Times New Roman"/>
                <a:ea typeface="宋体"/>
              </a:endParaRPr>
            </a:p>
            <a:p>
              <a:pPr algn="ctr">
                <a:spcAft>
                  <a:spcPts val="0"/>
                </a:spcAft>
              </a:pPr>
              <a:r>
                <a:rPr lang="en-US" sz="1400">
                  <a:effectLst/>
                  <a:latin typeface="Times New Roman"/>
                  <a:ea typeface="宋体"/>
                </a:rPr>
                <a:t>College: </a:t>
              </a:r>
              <a:r>
                <a:rPr lang="en-US" sz="1400">
                  <a:solidFill>
                    <a:srgbClr val="00B050"/>
                  </a:solidFill>
                  <a:effectLst/>
                  <a:latin typeface="Times New Roman"/>
                  <a:ea typeface="宋体"/>
                </a:rPr>
                <a:t>Uni. of Illinois</a:t>
              </a:r>
              <a:endParaRPr lang="en-US" sz="1400">
                <a:effectLst/>
                <a:latin typeface="Times New Roman"/>
                <a:ea typeface="宋体"/>
              </a:endParaRPr>
            </a:p>
            <a:p>
              <a:pPr>
                <a:spcAft>
                  <a:spcPts val="1000"/>
                </a:spcAft>
              </a:pPr>
              <a:r>
                <a:rPr lang="en-US" sz="1400" baseline="-25000">
                  <a:effectLst/>
                  <a:latin typeface="Times New Roman"/>
                  <a:ea typeface="宋体"/>
                </a:rPr>
                <a:t> </a:t>
              </a:r>
              <a:endParaRPr lang="en-US" sz="1400">
                <a:effectLst/>
                <a:latin typeface="Times New Roman"/>
                <a:ea typeface="宋体"/>
              </a:endParaRPr>
            </a:p>
          </p:txBody>
        </p:sp>
        <p:cxnSp>
          <p:nvCxnSpPr>
            <p:cNvPr id="39" name="Straight Connector 38"/>
            <p:cNvCxnSpPr>
              <a:stCxn id="33" idx="2"/>
              <a:endCxn id="32" idx="1"/>
            </p:cNvCxnSpPr>
            <p:nvPr/>
          </p:nvCxnSpPr>
          <p:spPr>
            <a:xfrm>
              <a:off x="1513500" y="1121643"/>
              <a:ext cx="600075" cy="533965"/>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 Box 7"/>
            <p:cNvSpPr txBox="1"/>
            <p:nvPr/>
          </p:nvSpPr>
          <p:spPr>
            <a:xfrm>
              <a:off x="731475" y="7789"/>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dirty="0">
                  <a:effectLst/>
                  <a:latin typeface="Times New Roman"/>
                  <a:ea typeface="宋体"/>
                </a:rPr>
                <a:t>User: u</a:t>
              </a:r>
              <a:r>
                <a:rPr lang="en-US" sz="1400" baseline="-25000" dirty="0">
                  <a:effectLst/>
                  <a:latin typeface="Times New Roman"/>
                  <a:ea typeface="宋体"/>
                </a:rPr>
                <a:t>1</a:t>
              </a:r>
              <a:endParaRPr lang="en-US" sz="1400" dirty="0">
                <a:effectLst/>
                <a:latin typeface="Times New Roman"/>
                <a:ea typeface="宋体"/>
              </a:endParaRPr>
            </a:p>
            <a:p>
              <a:pPr algn="ctr">
                <a:spcAft>
                  <a:spcPts val="0"/>
                </a:spcAft>
              </a:pPr>
              <a:r>
                <a:rPr lang="en-US" sz="1400" dirty="0">
                  <a:effectLst/>
                  <a:latin typeface="Times New Roman"/>
                  <a:ea typeface="宋体"/>
                </a:rPr>
                <a:t>Location: </a:t>
              </a:r>
              <a:r>
                <a:rPr lang="en-US" sz="1400" dirty="0">
                  <a:solidFill>
                    <a:srgbClr val="00B050"/>
                  </a:solidFill>
                  <a:effectLst/>
                  <a:latin typeface="Times New Roman"/>
                  <a:ea typeface="宋体"/>
                </a:rPr>
                <a:t>Mountain View</a:t>
              </a:r>
              <a:endParaRPr lang="en-US" sz="1400" dirty="0">
                <a:effectLst/>
                <a:latin typeface="Times New Roman"/>
                <a:ea typeface="宋体"/>
              </a:endParaRPr>
            </a:p>
            <a:p>
              <a:pPr algn="ctr">
                <a:spcAft>
                  <a:spcPts val="0"/>
                </a:spcAft>
              </a:pPr>
              <a:r>
                <a:rPr lang="en-US" sz="1400" dirty="0">
                  <a:effectLst/>
                  <a:latin typeface="Times New Roman"/>
                  <a:ea typeface="宋体"/>
                </a:rPr>
                <a:t>Occupation: </a:t>
              </a:r>
              <a:r>
                <a:rPr lang="en-US" sz="1400" dirty="0" smtClean="0">
                  <a:solidFill>
                    <a:srgbClr val="00B050"/>
                  </a:solidFill>
                  <a:latin typeface="Times New Roman"/>
                  <a:ea typeface="宋体"/>
                </a:rPr>
                <a:t>Unknown</a:t>
              </a:r>
              <a:endParaRPr lang="en-US" sz="1400" dirty="0">
                <a:effectLst/>
                <a:latin typeface="Times New Roman"/>
                <a:ea typeface="宋体"/>
              </a:endParaRPr>
            </a:p>
            <a:p>
              <a:pPr algn="ctr">
                <a:spcAft>
                  <a:spcPts val="0"/>
                </a:spcAft>
              </a:pPr>
              <a:r>
                <a:rPr lang="en-US" sz="1400" dirty="0">
                  <a:effectLst/>
                  <a:latin typeface="Times New Roman"/>
                  <a:ea typeface="宋体"/>
                </a:rPr>
                <a:t>College: </a:t>
              </a:r>
              <a:r>
                <a:rPr lang="en-US" sz="1400" dirty="0">
                  <a:solidFill>
                    <a:srgbClr val="00B050"/>
                  </a:solidFill>
                  <a:effectLst/>
                  <a:latin typeface="Times New Roman"/>
                  <a:ea typeface="宋体"/>
                </a:rPr>
                <a:t>Uni. of Illinois</a:t>
              </a:r>
              <a:endParaRPr lang="en-US" sz="1400" dirty="0">
                <a:effectLst/>
                <a:latin typeface="Times New Roman"/>
                <a:ea typeface="宋体"/>
              </a:endParaRPr>
            </a:p>
            <a:p>
              <a:pPr>
                <a:spcAft>
                  <a:spcPts val="1000"/>
                </a:spcAft>
              </a:pPr>
              <a:r>
                <a:rPr lang="en-US" sz="1400" baseline="-25000" dirty="0">
                  <a:effectLst/>
                  <a:latin typeface="Times New Roman"/>
                  <a:ea typeface="宋体"/>
                </a:rPr>
                <a:t> </a:t>
              </a:r>
              <a:endParaRPr lang="en-US" sz="1400" dirty="0">
                <a:effectLst/>
                <a:latin typeface="Times New Roman"/>
                <a:ea typeface="宋体"/>
              </a:endParaRPr>
            </a:p>
          </p:txBody>
        </p:sp>
        <p:pic>
          <p:nvPicPr>
            <p:cNvPr id="42" name="Picture 41"/>
            <p:cNvPicPr/>
            <p:nvPr/>
          </p:nvPicPr>
          <p:blipFill>
            <a:blip r:embed="rId2"/>
            <a:stretch>
              <a:fillRect/>
            </a:stretch>
          </p:blipFill>
          <p:spPr>
            <a:xfrm>
              <a:off x="408600" y="1459433"/>
              <a:ext cx="457200" cy="459105"/>
            </a:xfrm>
            <a:prstGeom prst="rect">
              <a:avLst/>
            </a:prstGeom>
          </p:spPr>
        </p:pic>
        <p:cxnSp>
          <p:nvCxnSpPr>
            <p:cNvPr id="43" name="Straight Connector 42"/>
            <p:cNvCxnSpPr>
              <a:stCxn id="33" idx="2"/>
              <a:endCxn id="42" idx="3"/>
            </p:cNvCxnSpPr>
            <p:nvPr/>
          </p:nvCxnSpPr>
          <p:spPr>
            <a:xfrm flipH="1">
              <a:off x="865800" y="1121643"/>
              <a:ext cx="647700" cy="56734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 Box 7"/>
            <p:cNvSpPr txBox="1"/>
            <p:nvPr/>
          </p:nvSpPr>
          <p:spPr>
            <a:xfrm>
              <a:off x="0" y="1914606"/>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a:effectLst/>
                  <a:latin typeface="Times New Roman"/>
                  <a:ea typeface="宋体"/>
                </a:rPr>
                <a:t>User: u</a:t>
              </a:r>
              <a:r>
                <a:rPr lang="en-US" sz="1400" baseline="-25000">
                  <a:effectLst/>
                  <a:latin typeface="Times New Roman"/>
                  <a:ea typeface="宋体"/>
                </a:rPr>
                <a:t>3</a:t>
              </a:r>
              <a:endParaRPr lang="en-US" sz="1400">
                <a:effectLst/>
                <a:latin typeface="Times New Roman"/>
                <a:ea typeface="宋体"/>
              </a:endParaRPr>
            </a:p>
            <a:p>
              <a:pPr algn="ctr">
                <a:spcAft>
                  <a:spcPts val="0"/>
                </a:spcAft>
              </a:pPr>
              <a:r>
                <a:rPr lang="en-US" sz="1400">
                  <a:effectLst/>
                  <a:latin typeface="Times New Roman"/>
                  <a:ea typeface="宋体"/>
                </a:rPr>
                <a:t>Location: </a:t>
              </a:r>
              <a:r>
                <a:rPr lang="en-US" sz="1400">
                  <a:solidFill>
                    <a:srgbClr val="00B050"/>
                  </a:solidFill>
                  <a:effectLst/>
                  <a:latin typeface="Times New Roman"/>
                  <a:ea typeface="宋体"/>
                </a:rPr>
                <a:t>Sunnyvale</a:t>
              </a:r>
              <a:endParaRPr lang="en-US" sz="1400">
                <a:effectLst/>
                <a:latin typeface="Times New Roman"/>
                <a:ea typeface="宋体"/>
              </a:endParaRPr>
            </a:p>
            <a:p>
              <a:pPr algn="ctr">
                <a:spcAft>
                  <a:spcPts val="0"/>
                </a:spcAft>
              </a:pPr>
              <a:r>
                <a:rPr lang="en-US" sz="1400">
                  <a:effectLst/>
                  <a:latin typeface="Times New Roman"/>
                  <a:ea typeface="宋体"/>
                </a:rPr>
                <a:t>Occupation:</a:t>
              </a:r>
              <a:r>
                <a:rPr lang="en-US" sz="1400">
                  <a:solidFill>
                    <a:srgbClr val="FF0000"/>
                  </a:solidFill>
                  <a:effectLst/>
                  <a:latin typeface="Times New Roman"/>
                  <a:ea typeface="宋体"/>
                </a:rPr>
                <a:t> </a:t>
              </a:r>
              <a:r>
                <a:rPr lang="en-US" sz="1400" b="1">
                  <a:solidFill>
                    <a:srgbClr val="FF0000"/>
                  </a:solidFill>
                  <a:effectLst/>
                  <a:latin typeface="Times New Roman"/>
                  <a:ea typeface="宋体"/>
                </a:rPr>
                <a:t>Unknown</a:t>
              </a:r>
              <a:endParaRPr lang="en-US" sz="1400">
                <a:effectLst/>
                <a:latin typeface="Times New Roman"/>
                <a:ea typeface="宋体"/>
              </a:endParaRPr>
            </a:p>
            <a:p>
              <a:pPr algn="ctr">
                <a:spcAft>
                  <a:spcPts val="0"/>
                </a:spcAft>
              </a:pPr>
              <a:r>
                <a:rPr lang="en-US" sz="1400">
                  <a:effectLst/>
                  <a:latin typeface="Times New Roman"/>
                  <a:ea typeface="宋体"/>
                </a:rPr>
                <a:t>College: </a:t>
              </a:r>
              <a:r>
                <a:rPr lang="en-US" sz="1400">
                  <a:solidFill>
                    <a:srgbClr val="00B050"/>
                  </a:solidFill>
                  <a:effectLst/>
                  <a:latin typeface="Times New Roman"/>
                  <a:ea typeface="宋体"/>
                </a:rPr>
                <a:t>MIT</a:t>
              </a:r>
              <a:endParaRPr lang="en-US" sz="1400">
                <a:effectLst/>
                <a:latin typeface="Times New Roman"/>
                <a:ea typeface="宋体"/>
              </a:endParaRPr>
            </a:p>
            <a:p>
              <a:pPr>
                <a:spcAft>
                  <a:spcPts val="1000"/>
                </a:spcAft>
              </a:pPr>
              <a:r>
                <a:rPr lang="en-US" sz="1400" baseline="-25000">
                  <a:effectLst/>
                  <a:latin typeface="Times New Roman"/>
                  <a:ea typeface="宋体"/>
                </a:rPr>
                <a:t> </a:t>
              </a:r>
              <a:endParaRPr lang="en-US" sz="1400">
                <a:effectLst/>
                <a:latin typeface="Times New Roman"/>
                <a:ea typeface="宋体"/>
              </a:endParaRPr>
            </a:p>
          </p:txBody>
        </p:sp>
        <p:pic>
          <p:nvPicPr>
            <p:cNvPr id="46" name="Picture 45"/>
            <p:cNvPicPr/>
            <p:nvPr/>
          </p:nvPicPr>
          <p:blipFill>
            <a:blip r:embed="rId3"/>
            <a:stretch>
              <a:fillRect/>
            </a:stretch>
          </p:blipFill>
          <p:spPr>
            <a:xfrm>
              <a:off x="3439500" y="1483644"/>
              <a:ext cx="457200" cy="434975"/>
            </a:xfrm>
            <a:prstGeom prst="rect">
              <a:avLst/>
            </a:prstGeom>
          </p:spPr>
        </p:pic>
        <p:cxnSp>
          <p:nvCxnSpPr>
            <p:cNvPr id="47" name="Straight Connector 46"/>
            <p:cNvCxnSpPr>
              <a:endCxn id="46" idx="1"/>
            </p:cNvCxnSpPr>
            <p:nvPr/>
          </p:nvCxnSpPr>
          <p:spPr>
            <a:xfrm>
              <a:off x="1742100" y="903976"/>
              <a:ext cx="1697400" cy="79715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 Box 7"/>
            <p:cNvSpPr txBox="1"/>
            <p:nvPr/>
          </p:nvSpPr>
          <p:spPr>
            <a:xfrm>
              <a:off x="3038475" y="1913631"/>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a:effectLst/>
                  <a:latin typeface="Times New Roman"/>
                  <a:ea typeface="宋体"/>
                </a:rPr>
                <a:t>User: u</a:t>
              </a:r>
              <a:r>
                <a:rPr lang="en-US" sz="1400" baseline="-25000">
                  <a:effectLst/>
                  <a:latin typeface="Times New Roman"/>
                  <a:ea typeface="宋体"/>
                </a:rPr>
                <a:t>5</a:t>
              </a:r>
              <a:endParaRPr lang="en-US" sz="1400">
                <a:effectLst/>
                <a:latin typeface="Times New Roman"/>
                <a:ea typeface="宋体"/>
              </a:endParaRPr>
            </a:p>
            <a:p>
              <a:pPr algn="ctr">
                <a:spcAft>
                  <a:spcPts val="0"/>
                </a:spcAft>
              </a:pPr>
              <a:r>
                <a:rPr lang="en-US" sz="1400">
                  <a:effectLst/>
                  <a:latin typeface="Times New Roman"/>
                  <a:ea typeface="宋体"/>
                </a:rPr>
                <a:t>Location: </a:t>
              </a:r>
              <a:r>
                <a:rPr lang="en-US" sz="1400">
                  <a:solidFill>
                    <a:srgbClr val="00B050"/>
                  </a:solidFill>
                  <a:effectLst/>
                  <a:latin typeface="Times New Roman"/>
                  <a:ea typeface="宋体"/>
                </a:rPr>
                <a:t>Seattle</a:t>
              </a:r>
              <a:endParaRPr lang="en-US" sz="1400">
                <a:effectLst/>
                <a:latin typeface="Times New Roman"/>
                <a:ea typeface="宋体"/>
              </a:endParaRPr>
            </a:p>
            <a:p>
              <a:pPr algn="ctr">
                <a:spcAft>
                  <a:spcPts val="0"/>
                </a:spcAft>
              </a:pPr>
              <a:r>
                <a:rPr lang="en-US" sz="1400">
                  <a:effectLst/>
                  <a:latin typeface="Times New Roman"/>
                  <a:ea typeface="宋体"/>
                </a:rPr>
                <a:t>Occupation: </a:t>
              </a:r>
              <a:r>
                <a:rPr lang="en-US" sz="1400">
                  <a:solidFill>
                    <a:srgbClr val="00B050"/>
                  </a:solidFill>
                  <a:effectLst/>
                  <a:latin typeface="Times New Roman"/>
                  <a:ea typeface="宋体"/>
                </a:rPr>
                <a:t>Microsoft</a:t>
              </a:r>
              <a:endParaRPr lang="en-US" sz="1400">
                <a:effectLst/>
                <a:latin typeface="Times New Roman"/>
                <a:ea typeface="宋体"/>
              </a:endParaRPr>
            </a:p>
            <a:p>
              <a:pPr algn="ctr">
                <a:spcAft>
                  <a:spcPts val="0"/>
                </a:spcAft>
              </a:pPr>
              <a:r>
                <a:rPr lang="en-US" sz="1400">
                  <a:effectLst/>
                  <a:latin typeface="Times New Roman"/>
                  <a:ea typeface="宋体"/>
                </a:rPr>
                <a:t>College: </a:t>
              </a:r>
              <a:r>
                <a:rPr lang="en-US" sz="1400" b="1">
                  <a:solidFill>
                    <a:srgbClr val="FF0000"/>
                  </a:solidFill>
                  <a:effectLst/>
                  <a:latin typeface="Times New Roman"/>
                  <a:ea typeface="宋体"/>
                </a:rPr>
                <a:t>Unknown</a:t>
              </a:r>
              <a:endParaRPr lang="en-US" sz="1400">
                <a:effectLst/>
                <a:latin typeface="Times New Roman"/>
                <a:ea typeface="宋体"/>
              </a:endParaRPr>
            </a:p>
            <a:p>
              <a:pPr>
                <a:spcAft>
                  <a:spcPts val="1000"/>
                </a:spcAft>
              </a:pPr>
              <a:r>
                <a:rPr lang="en-US" sz="1400" baseline="-25000">
                  <a:effectLst/>
                  <a:latin typeface="Times New Roman"/>
                  <a:ea typeface="宋体"/>
                </a:rPr>
                <a:t> </a:t>
              </a:r>
              <a:endParaRPr lang="en-US" sz="1400">
                <a:effectLst/>
                <a:latin typeface="Times New Roman"/>
                <a:ea typeface="宋体"/>
              </a:endParaRPr>
            </a:p>
          </p:txBody>
        </p:sp>
        <p:cxnSp>
          <p:nvCxnSpPr>
            <p:cNvPr id="50" name="Straight Connector 49"/>
            <p:cNvCxnSpPr>
              <a:endCxn id="46" idx="0"/>
            </p:cNvCxnSpPr>
            <p:nvPr/>
          </p:nvCxnSpPr>
          <p:spPr>
            <a:xfrm>
              <a:off x="3439500" y="1121643"/>
              <a:ext cx="228600" cy="362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65800" y="1700908"/>
              <a:ext cx="1247775" cy="2120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52400" y="3644227"/>
            <a:ext cx="2069429" cy="1644299"/>
            <a:chOff x="152400" y="3644227"/>
            <a:chExt cx="2069429" cy="1644299"/>
          </a:xfrm>
        </p:grpSpPr>
        <p:sp>
          <p:nvSpPr>
            <p:cNvPr id="23" name="Text Box 7"/>
            <p:cNvSpPr txBox="1"/>
            <p:nvPr/>
          </p:nvSpPr>
          <p:spPr>
            <a:xfrm>
              <a:off x="152400" y="3644227"/>
              <a:ext cx="2069429" cy="92077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400" dirty="0">
                  <a:effectLst/>
                  <a:latin typeface="Times New Roman"/>
                  <a:ea typeface="宋体"/>
                </a:rPr>
                <a:t>User: u</a:t>
              </a:r>
              <a:r>
                <a:rPr lang="en-US" sz="1400" baseline="-25000" dirty="0">
                  <a:effectLst/>
                  <a:latin typeface="Times New Roman"/>
                  <a:ea typeface="宋体"/>
                </a:rPr>
                <a:t>1</a:t>
              </a:r>
              <a:endParaRPr lang="en-US" sz="1400" dirty="0">
                <a:effectLst/>
                <a:latin typeface="Times New Roman"/>
                <a:ea typeface="宋体"/>
              </a:endParaRPr>
            </a:p>
            <a:p>
              <a:pPr algn="ctr">
                <a:spcAft>
                  <a:spcPts val="0"/>
                </a:spcAft>
              </a:pPr>
              <a:r>
                <a:rPr lang="en-US" sz="1400" dirty="0">
                  <a:effectLst/>
                  <a:latin typeface="Times New Roman"/>
                  <a:ea typeface="宋体"/>
                </a:rPr>
                <a:t>Location: </a:t>
              </a:r>
              <a:r>
                <a:rPr lang="en-US" sz="1400" dirty="0">
                  <a:solidFill>
                    <a:srgbClr val="00B050"/>
                  </a:solidFill>
                  <a:effectLst/>
                  <a:latin typeface="Times New Roman"/>
                  <a:ea typeface="宋体"/>
                </a:rPr>
                <a:t>Mountain View</a:t>
              </a:r>
              <a:endParaRPr lang="en-US" sz="1400" dirty="0">
                <a:effectLst/>
                <a:latin typeface="Times New Roman"/>
                <a:ea typeface="宋体"/>
              </a:endParaRPr>
            </a:p>
            <a:p>
              <a:pPr algn="ctr">
                <a:spcAft>
                  <a:spcPts val="0"/>
                </a:spcAft>
              </a:pPr>
              <a:r>
                <a:rPr lang="en-US" sz="1400" dirty="0">
                  <a:solidFill>
                    <a:srgbClr val="FF0000"/>
                  </a:solidFill>
                  <a:effectLst/>
                  <a:latin typeface="Times New Roman"/>
                  <a:ea typeface="宋体"/>
                </a:rPr>
                <a:t>Occupation</a:t>
              </a:r>
              <a:r>
                <a:rPr lang="en-US" sz="1400" dirty="0">
                  <a:effectLst/>
                  <a:latin typeface="Times New Roman"/>
                  <a:ea typeface="宋体"/>
                </a:rPr>
                <a:t>: </a:t>
              </a:r>
              <a:r>
                <a:rPr lang="en-US" sz="1400" dirty="0">
                  <a:solidFill>
                    <a:srgbClr val="00B050"/>
                  </a:solidFill>
                  <a:effectLst/>
                  <a:latin typeface="Times New Roman"/>
                  <a:ea typeface="宋体"/>
                </a:rPr>
                <a:t>Google</a:t>
              </a:r>
              <a:endParaRPr lang="en-US" sz="1400" dirty="0">
                <a:effectLst/>
                <a:latin typeface="Times New Roman"/>
                <a:ea typeface="宋体"/>
              </a:endParaRPr>
            </a:p>
            <a:p>
              <a:pPr algn="ctr">
                <a:spcAft>
                  <a:spcPts val="0"/>
                </a:spcAft>
              </a:pPr>
              <a:r>
                <a:rPr lang="en-US" sz="1400" dirty="0">
                  <a:solidFill>
                    <a:srgbClr val="FF0000"/>
                  </a:solidFill>
                  <a:effectLst/>
                  <a:latin typeface="Times New Roman"/>
                  <a:ea typeface="宋体"/>
                </a:rPr>
                <a:t>College</a:t>
              </a:r>
              <a:r>
                <a:rPr lang="en-US" sz="1400" dirty="0">
                  <a:effectLst/>
                  <a:latin typeface="Times New Roman"/>
                  <a:ea typeface="宋体"/>
                </a:rPr>
                <a:t>: </a:t>
              </a:r>
              <a:r>
                <a:rPr lang="en-US" sz="1400" dirty="0">
                  <a:solidFill>
                    <a:srgbClr val="00B050"/>
                  </a:solidFill>
                  <a:effectLst/>
                  <a:latin typeface="Times New Roman"/>
                  <a:ea typeface="宋体"/>
                </a:rPr>
                <a:t>Uni. of Illinois</a:t>
              </a:r>
              <a:endParaRPr lang="en-US" sz="1400" dirty="0">
                <a:effectLst/>
                <a:latin typeface="Times New Roman"/>
                <a:ea typeface="宋体"/>
              </a:endParaRPr>
            </a:p>
            <a:p>
              <a:pPr>
                <a:spcAft>
                  <a:spcPts val="1000"/>
                </a:spcAft>
              </a:pPr>
              <a:r>
                <a:rPr lang="en-US" sz="1400" baseline="-25000" dirty="0">
                  <a:effectLst/>
                  <a:latin typeface="Times New Roman"/>
                  <a:ea typeface="宋体"/>
                </a:rPr>
                <a:t> </a:t>
              </a:r>
              <a:endParaRPr lang="en-US" sz="1400" dirty="0">
                <a:effectLst/>
                <a:latin typeface="Times New Roman"/>
                <a:ea typeface="宋体"/>
              </a:endParaRPr>
            </a:p>
          </p:txBody>
        </p:sp>
        <p:pic>
          <p:nvPicPr>
            <p:cNvPr id="24" name="Picture 23"/>
            <p:cNvPicPr preferRelativeResize="0">
              <a:picLocks noChangeAspect="1"/>
            </p:cNvPicPr>
            <p:nvPr/>
          </p:nvPicPr>
          <p:blipFill>
            <a:blip r:embed="rId2"/>
            <a:stretch>
              <a:fillRect/>
            </a:stretch>
          </p:blipFill>
          <p:spPr>
            <a:xfrm>
              <a:off x="882786" y="4697651"/>
              <a:ext cx="608656" cy="590875"/>
            </a:xfrm>
            <a:prstGeom prst="rect">
              <a:avLst/>
            </a:prstGeom>
          </p:spPr>
        </p:pic>
      </p:grpSp>
    </p:spTree>
    <p:extLst>
      <p:ext uri="{BB962C8B-B14F-4D97-AF65-F5344CB8AC3E}">
        <p14:creationId xmlns:p14="http://schemas.microsoft.com/office/powerpoint/2010/main" val="12457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We aim </a:t>
            </a:r>
            <a:r>
              <a:rPr lang="en-US" sz="3200" dirty="0" smtClean="0"/>
              <a:t>to incorporate types of relationships in social network</a:t>
            </a:r>
            <a:endParaRPr lang="en-US" sz="3200" dirty="0"/>
          </a:p>
        </p:txBody>
      </p:sp>
      <p:sp>
        <p:nvSpPr>
          <p:cNvPr id="3" name="Content Placeholder 2"/>
          <p:cNvSpPr>
            <a:spLocks noGrp="1"/>
          </p:cNvSpPr>
          <p:nvPr>
            <p:ph idx="1"/>
          </p:nvPr>
        </p:nvSpPr>
        <p:spPr/>
        <p:txBody>
          <a:bodyPr/>
          <a:lstStyle/>
          <a:p>
            <a:r>
              <a:rPr lang="en-US" dirty="0" smtClean="0"/>
              <a:t>There are different types of relationships. </a:t>
            </a:r>
            <a:endParaRPr lang="en-US" dirty="0"/>
          </a:p>
          <a:p>
            <a:r>
              <a:rPr lang="en-US" dirty="0" smtClean="0"/>
              <a:t>Relationships are important for profiling attributes.</a:t>
            </a:r>
            <a:endParaRPr lang="en-US" dirty="0"/>
          </a:p>
          <a:p>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62</a:t>
            </a:fld>
            <a:endParaRPr lang="en-US" dirty="0"/>
          </a:p>
        </p:txBody>
      </p:sp>
      <p:grpSp>
        <p:nvGrpSpPr>
          <p:cNvPr id="5" name="Canvas 1"/>
          <p:cNvGrpSpPr/>
          <p:nvPr/>
        </p:nvGrpSpPr>
        <p:grpSpPr>
          <a:xfrm>
            <a:off x="4221265" y="3373754"/>
            <a:ext cx="4667250" cy="2658110"/>
            <a:chOff x="0" y="0"/>
            <a:chExt cx="4667250" cy="2658110"/>
          </a:xfrm>
        </p:grpSpPr>
        <p:sp>
          <p:nvSpPr>
            <p:cNvPr id="6" name="Rectangle 5"/>
            <p:cNvSpPr/>
            <p:nvPr/>
          </p:nvSpPr>
          <p:spPr>
            <a:xfrm>
              <a:off x="0" y="0"/>
              <a:ext cx="4667250" cy="2658110"/>
            </a:xfrm>
            <a:prstGeom prst="rect">
              <a:avLst/>
            </a:prstGeom>
          </p:spPr>
        </p:sp>
        <p:pic>
          <p:nvPicPr>
            <p:cNvPr id="7" name="Picture 6"/>
            <p:cNvPicPr/>
            <p:nvPr/>
          </p:nvPicPr>
          <p:blipFill>
            <a:blip r:embed="rId2"/>
            <a:stretch>
              <a:fillRect/>
            </a:stretch>
          </p:blipFill>
          <p:spPr>
            <a:xfrm>
              <a:off x="2113575" y="1426055"/>
              <a:ext cx="457200" cy="459105"/>
            </a:xfrm>
            <a:prstGeom prst="rect">
              <a:avLst/>
            </a:prstGeom>
          </p:spPr>
        </p:pic>
        <p:pic>
          <p:nvPicPr>
            <p:cNvPr id="8" name="Picture 7"/>
            <p:cNvPicPr preferRelativeResize="0">
              <a:picLocks noChangeAspect="1"/>
            </p:cNvPicPr>
            <p:nvPr/>
          </p:nvPicPr>
          <p:blipFill>
            <a:blip r:embed="rId2"/>
            <a:stretch>
              <a:fillRect/>
            </a:stretch>
          </p:blipFill>
          <p:spPr>
            <a:xfrm>
              <a:off x="1284900" y="662401"/>
              <a:ext cx="457200" cy="459242"/>
            </a:xfrm>
            <a:prstGeom prst="rect">
              <a:avLst/>
            </a:prstGeom>
          </p:spPr>
        </p:pic>
        <p:pic>
          <p:nvPicPr>
            <p:cNvPr id="9" name="Picture 8"/>
            <p:cNvPicPr preferRelativeResize="0">
              <a:picLocks noChangeAspect="1"/>
            </p:cNvPicPr>
            <p:nvPr/>
          </p:nvPicPr>
          <p:blipFill>
            <a:blip r:embed="rId3"/>
            <a:stretch>
              <a:fillRect/>
            </a:stretch>
          </p:blipFill>
          <p:spPr>
            <a:xfrm>
              <a:off x="3161325" y="686309"/>
              <a:ext cx="457200" cy="435334"/>
            </a:xfrm>
            <a:prstGeom prst="rect">
              <a:avLst/>
            </a:prstGeom>
          </p:spPr>
        </p:pic>
        <p:cxnSp>
          <p:nvCxnSpPr>
            <p:cNvPr id="10" name="Straight Connector 9" title="Family"/>
            <p:cNvCxnSpPr>
              <a:stCxn id="8" idx="3"/>
              <a:endCxn id="9" idx="1"/>
            </p:cNvCxnSpPr>
            <p:nvPr/>
          </p:nvCxnSpPr>
          <p:spPr>
            <a:xfrm>
              <a:off x="1742100" y="892022"/>
              <a:ext cx="1419225" cy="1195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 Box 7"/>
            <p:cNvSpPr txBox="1"/>
            <p:nvPr/>
          </p:nvSpPr>
          <p:spPr>
            <a:xfrm rot="2283373">
              <a:off x="1590428" y="1288106"/>
              <a:ext cx="742950" cy="22962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solidFill>
                    <a:srgbClr val="00B050"/>
                  </a:solidFill>
                  <a:effectLst/>
                  <a:latin typeface="Times New Roman"/>
                  <a:ea typeface="宋体"/>
                  <a:cs typeface="Times New Roman"/>
                </a:rPr>
                <a:t>Colleague </a:t>
              </a:r>
              <a:endParaRPr lang="en-US" sz="1100">
                <a:effectLst/>
                <a:ea typeface="宋体"/>
                <a:cs typeface="Times New Roman"/>
              </a:endParaRPr>
            </a:p>
          </p:txBody>
        </p:sp>
        <p:sp>
          <p:nvSpPr>
            <p:cNvPr id="12" name="Text Box 7"/>
            <p:cNvSpPr txBox="1"/>
            <p:nvPr/>
          </p:nvSpPr>
          <p:spPr>
            <a:xfrm>
              <a:off x="1465875" y="1881228"/>
              <a:ext cx="1554525" cy="7158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0"/>
                </a:spcAft>
              </a:pPr>
              <a:r>
                <a:rPr lang="en-US" sz="1100">
                  <a:effectLst/>
                  <a:latin typeface="Times New Roman"/>
                  <a:ea typeface="宋体"/>
                </a:rPr>
                <a:t>User: u</a:t>
              </a:r>
              <a:r>
                <a:rPr lang="en-US" sz="1100" baseline="-25000">
                  <a:effectLst/>
                  <a:latin typeface="Times New Roman"/>
                  <a:ea typeface="宋体"/>
                </a:rPr>
                <a:t>4</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Location: </a:t>
              </a:r>
              <a:r>
                <a:rPr lang="en-US" sz="1100">
                  <a:solidFill>
                    <a:srgbClr val="00B050"/>
                  </a:solidFill>
                  <a:effectLst/>
                  <a:latin typeface="Times New Roman"/>
                  <a:ea typeface="宋体"/>
                </a:rPr>
                <a:t>Mountain View</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Occupation: </a:t>
              </a:r>
              <a:r>
                <a:rPr lang="en-US" sz="1100">
                  <a:solidFill>
                    <a:srgbClr val="00B050"/>
                  </a:solidFill>
                  <a:effectLst/>
                  <a:latin typeface="Times New Roman"/>
                  <a:ea typeface="宋体"/>
                </a:rPr>
                <a:t>Google</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College: </a:t>
              </a:r>
              <a:r>
                <a:rPr lang="en-US" sz="1100">
                  <a:solidFill>
                    <a:srgbClr val="00B050"/>
                  </a:solidFill>
                  <a:effectLst/>
                  <a:latin typeface="Times New Roman"/>
                  <a:ea typeface="宋体"/>
                </a:rPr>
                <a:t>Stanford</a:t>
              </a:r>
              <a:endParaRPr lang="en-US" sz="1200">
                <a:effectLst/>
                <a:latin typeface="Times New Roman"/>
                <a:ea typeface="宋体"/>
              </a:endParaRPr>
            </a:p>
            <a:p>
              <a:pPr marL="0" marR="0">
                <a:spcBef>
                  <a:spcPts val="0"/>
                </a:spcBef>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13" name="Text Box 7"/>
            <p:cNvSpPr txBox="1"/>
            <p:nvPr/>
          </p:nvSpPr>
          <p:spPr>
            <a:xfrm>
              <a:off x="2627925" y="23475"/>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0"/>
                </a:spcAft>
              </a:pPr>
              <a:r>
                <a:rPr lang="en-US" sz="1100">
                  <a:effectLst/>
                  <a:latin typeface="Times New Roman"/>
                  <a:ea typeface="宋体"/>
                </a:rPr>
                <a:t>User: u</a:t>
              </a:r>
              <a:r>
                <a:rPr lang="en-US" sz="1100" baseline="-25000">
                  <a:effectLst/>
                  <a:latin typeface="Times New Roman"/>
                  <a:ea typeface="宋体"/>
                </a:rPr>
                <a:t>2</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Location: </a:t>
              </a:r>
              <a:r>
                <a:rPr lang="en-US" sz="1100">
                  <a:solidFill>
                    <a:srgbClr val="00B050"/>
                  </a:solidFill>
                  <a:effectLst/>
                  <a:latin typeface="Times New Roman"/>
                  <a:ea typeface="宋体"/>
                </a:rPr>
                <a:t>Cupertino</a:t>
              </a:r>
              <a:r>
                <a:rPr lang="en-US" sz="1100">
                  <a:solidFill>
                    <a:srgbClr val="FF0000"/>
                  </a:solidFill>
                  <a:effectLst/>
                  <a:latin typeface="Times New Roman"/>
                  <a:ea typeface="宋体"/>
                </a:rPr>
                <a:t> </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Occupation: </a:t>
              </a:r>
              <a:r>
                <a:rPr lang="en-US" sz="1100">
                  <a:solidFill>
                    <a:srgbClr val="00B050"/>
                  </a:solidFill>
                  <a:effectLst/>
                  <a:latin typeface="Times New Roman"/>
                  <a:ea typeface="宋体"/>
                </a:rPr>
                <a:t>Facebook</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College: </a:t>
              </a:r>
              <a:r>
                <a:rPr lang="en-US" sz="1100">
                  <a:solidFill>
                    <a:srgbClr val="00B050"/>
                  </a:solidFill>
                  <a:effectLst/>
                  <a:latin typeface="Times New Roman"/>
                  <a:ea typeface="宋体"/>
                </a:rPr>
                <a:t>Uni. of Illinois</a:t>
              </a:r>
              <a:endParaRPr lang="en-US" sz="1200">
                <a:effectLst/>
                <a:latin typeface="Times New Roman"/>
                <a:ea typeface="宋体"/>
              </a:endParaRPr>
            </a:p>
            <a:p>
              <a:pPr marL="0" marR="0">
                <a:spcBef>
                  <a:spcPts val="0"/>
                </a:spcBef>
                <a:spcAft>
                  <a:spcPts val="1000"/>
                </a:spcAft>
              </a:pPr>
              <a:r>
                <a:rPr lang="en-US" sz="1100" baseline="-25000">
                  <a:effectLst/>
                  <a:latin typeface="Times New Roman"/>
                  <a:ea typeface="宋体"/>
                </a:rPr>
                <a:t> </a:t>
              </a:r>
              <a:endParaRPr lang="en-US" sz="1200">
                <a:effectLst/>
                <a:latin typeface="Times New Roman"/>
                <a:ea typeface="宋体"/>
              </a:endParaRPr>
            </a:p>
          </p:txBody>
        </p:sp>
        <p:cxnSp>
          <p:nvCxnSpPr>
            <p:cNvPr id="14" name="Straight Connector 13"/>
            <p:cNvCxnSpPr>
              <a:stCxn id="8" idx="2"/>
              <a:endCxn id="7" idx="1"/>
            </p:cNvCxnSpPr>
            <p:nvPr/>
          </p:nvCxnSpPr>
          <p:spPr>
            <a:xfrm>
              <a:off x="1513500" y="1121643"/>
              <a:ext cx="600075" cy="53396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 Box 7"/>
            <p:cNvSpPr txBox="1"/>
            <p:nvPr/>
          </p:nvSpPr>
          <p:spPr>
            <a:xfrm>
              <a:off x="731475" y="7789"/>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0"/>
                </a:spcAft>
              </a:pPr>
              <a:r>
                <a:rPr lang="en-US" sz="1100" dirty="0">
                  <a:effectLst/>
                  <a:latin typeface="Times New Roman"/>
                  <a:ea typeface="宋体"/>
                </a:rPr>
                <a:t>User: u</a:t>
              </a:r>
              <a:r>
                <a:rPr lang="en-US" sz="1100" baseline="-25000" dirty="0">
                  <a:effectLst/>
                  <a:latin typeface="Times New Roman"/>
                  <a:ea typeface="宋体"/>
                </a:rPr>
                <a:t>1</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Location: </a:t>
              </a:r>
              <a:r>
                <a:rPr lang="en-US" sz="1100" dirty="0">
                  <a:solidFill>
                    <a:srgbClr val="00B050"/>
                  </a:solidFill>
                  <a:effectLst/>
                  <a:latin typeface="Times New Roman"/>
                  <a:ea typeface="宋体"/>
                </a:rPr>
                <a:t>Mountain View</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Occupation: </a:t>
              </a:r>
              <a:r>
                <a:rPr lang="en-US" sz="1100" dirty="0" smtClean="0">
                  <a:solidFill>
                    <a:srgbClr val="00B050"/>
                  </a:solidFill>
                  <a:effectLst/>
                  <a:latin typeface="Times New Roman"/>
                  <a:ea typeface="宋体"/>
                </a:rPr>
                <a:t>Google</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College: </a:t>
              </a:r>
              <a:r>
                <a:rPr lang="en-US" sz="1100" dirty="0">
                  <a:solidFill>
                    <a:srgbClr val="00B050"/>
                  </a:solidFill>
                  <a:effectLst/>
                  <a:latin typeface="Times New Roman"/>
                  <a:ea typeface="宋体"/>
                </a:rPr>
                <a:t>Uni. of Illinois</a:t>
              </a:r>
              <a:endParaRPr lang="en-US" sz="1200" dirty="0">
                <a:effectLst/>
                <a:latin typeface="Times New Roman"/>
                <a:ea typeface="宋体"/>
              </a:endParaRPr>
            </a:p>
            <a:p>
              <a:pPr marL="0" marR="0">
                <a:spcBef>
                  <a:spcPts val="0"/>
                </a:spcBef>
                <a:spcAft>
                  <a:spcPts val="1000"/>
                </a:spcAft>
              </a:pPr>
              <a:r>
                <a:rPr lang="en-US" sz="1100" baseline="-25000" dirty="0">
                  <a:effectLst/>
                  <a:latin typeface="Times New Roman"/>
                  <a:ea typeface="宋体"/>
                </a:rPr>
                <a:t> </a:t>
              </a:r>
              <a:endParaRPr lang="en-US" sz="1200" dirty="0">
                <a:effectLst/>
                <a:latin typeface="Times New Roman"/>
                <a:ea typeface="宋体"/>
              </a:endParaRPr>
            </a:p>
          </p:txBody>
        </p:sp>
        <p:sp>
          <p:nvSpPr>
            <p:cNvPr id="16" name="Text Box 7"/>
            <p:cNvSpPr txBox="1"/>
            <p:nvPr/>
          </p:nvSpPr>
          <p:spPr>
            <a:xfrm>
              <a:off x="2082358" y="732959"/>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solidFill>
                    <a:srgbClr val="00B050"/>
                  </a:solidFill>
                  <a:effectLst/>
                  <a:latin typeface="Times New Roman"/>
                  <a:ea typeface="宋体"/>
                </a:rPr>
                <a:t>Classmate</a:t>
              </a:r>
              <a:endParaRPr lang="en-US" sz="1200">
                <a:effectLst/>
                <a:latin typeface="Times New Roman"/>
                <a:ea typeface="宋体"/>
              </a:endParaRPr>
            </a:p>
          </p:txBody>
        </p:sp>
        <p:pic>
          <p:nvPicPr>
            <p:cNvPr id="17" name="Picture 16"/>
            <p:cNvPicPr/>
            <p:nvPr/>
          </p:nvPicPr>
          <p:blipFill>
            <a:blip r:embed="rId2"/>
            <a:stretch>
              <a:fillRect/>
            </a:stretch>
          </p:blipFill>
          <p:spPr>
            <a:xfrm>
              <a:off x="408600" y="1459433"/>
              <a:ext cx="457200" cy="459105"/>
            </a:xfrm>
            <a:prstGeom prst="rect">
              <a:avLst/>
            </a:prstGeom>
          </p:spPr>
        </p:pic>
        <p:cxnSp>
          <p:nvCxnSpPr>
            <p:cNvPr id="18" name="Straight Connector 17"/>
            <p:cNvCxnSpPr>
              <a:stCxn id="8" idx="2"/>
              <a:endCxn id="17" idx="3"/>
            </p:cNvCxnSpPr>
            <p:nvPr/>
          </p:nvCxnSpPr>
          <p:spPr>
            <a:xfrm flipH="1">
              <a:off x="865800" y="1121643"/>
              <a:ext cx="647700" cy="56734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Box 7"/>
            <p:cNvSpPr txBox="1"/>
            <p:nvPr/>
          </p:nvSpPr>
          <p:spPr>
            <a:xfrm>
              <a:off x="0" y="1914606"/>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0"/>
                </a:spcAft>
              </a:pPr>
              <a:r>
                <a:rPr lang="en-US" sz="1100" dirty="0">
                  <a:effectLst/>
                  <a:latin typeface="Times New Roman"/>
                  <a:ea typeface="宋体"/>
                </a:rPr>
                <a:t>User: u</a:t>
              </a:r>
              <a:r>
                <a:rPr lang="en-US" sz="1100" baseline="-25000" dirty="0">
                  <a:effectLst/>
                  <a:latin typeface="Times New Roman"/>
                  <a:ea typeface="宋体"/>
                </a:rPr>
                <a:t>3</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Location: </a:t>
              </a:r>
              <a:r>
                <a:rPr lang="en-US" sz="1100" dirty="0">
                  <a:solidFill>
                    <a:srgbClr val="00B050"/>
                  </a:solidFill>
                  <a:effectLst/>
                  <a:latin typeface="Times New Roman"/>
                  <a:ea typeface="宋体"/>
                </a:rPr>
                <a:t>Sunnyvale</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Occupation:</a:t>
              </a:r>
              <a:r>
                <a:rPr lang="en-US" sz="1100" dirty="0">
                  <a:solidFill>
                    <a:srgbClr val="FF0000"/>
                  </a:solidFill>
                  <a:effectLst/>
                  <a:latin typeface="Times New Roman"/>
                  <a:ea typeface="宋体"/>
                </a:rPr>
                <a:t> </a:t>
              </a:r>
              <a:r>
                <a:rPr lang="en-US" sz="1100" b="1" dirty="0">
                  <a:solidFill>
                    <a:srgbClr val="FF0000"/>
                  </a:solidFill>
                  <a:effectLst/>
                  <a:latin typeface="Times New Roman"/>
                  <a:ea typeface="宋体"/>
                </a:rPr>
                <a:t>Unknown</a:t>
              </a:r>
              <a:endParaRPr lang="en-US" sz="1200" dirty="0">
                <a:effectLst/>
                <a:latin typeface="Times New Roman"/>
                <a:ea typeface="宋体"/>
              </a:endParaRPr>
            </a:p>
            <a:p>
              <a:pPr marL="0" marR="0" algn="ctr">
                <a:spcBef>
                  <a:spcPts val="0"/>
                </a:spcBef>
                <a:spcAft>
                  <a:spcPts val="0"/>
                </a:spcAft>
              </a:pPr>
              <a:r>
                <a:rPr lang="en-US" sz="1100" dirty="0">
                  <a:effectLst/>
                  <a:latin typeface="Times New Roman"/>
                  <a:ea typeface="宋体"/>
                </a:rPr>
                <a:t>College: </a:t>
              </a:r>
              <a:r>
                <a:rPr lang="en-US" sz="1100" dirty="0">
                  <a:solidFill>
                    <a:srgbClr val="00B050"/>
                  </a:solidFill>
                  <a:effectLst/>
                  <a:latin typeface="Times New Roman"/>
                  <a:ea typeface="宋体"/>
                </a:rPr>
                <a:t>MIT</a:t>
              </a:r>
              <a:endParaRPr lang="en-US" sz="1200" dirty="0">
                <a:effectLst/>
                <a:latin typeface="Times New Roman"/>
                <a:ea typeface="宋体"/>
              </a:endParaRPr>
            </a:p>
            <a:p>
              <a:pPr marL="0" marR="0">
                <a:spcBef>
                  <a:spcPts val="0"/>
                </a:spcBef>
                <a:spcAft>
                  <a:spcPts val="1000"/>
                </a:spcAft>
              </a:pPr>
              <a:r>
                <a:rPr lang="en-US" sz="1100" baseline="-25000" dirty="0">
                  <a:effectLst/>
                  <a:latin typeface="Times New Roman"/>
                  <a:ea typeface="宋体"/>
                </a:rPr>
                <a:t> </a:t>
              </a:r>
              <a:endParaRPr lang="en-US" sz="1200" dirty="0">
                <a:effectLst/>
                <a:latin typeface="Times New Roman"/>
                <a:ea typeface="宋体"/>
              </a:endParaRPr>
            </a:p>
          </p:txBody>
        </p:sp>
        <p:sp>
          <p:nvSpPr>
            <p:cNvPr id="20" name="Text Box 7"/>
            <p:cNvSpPr txBox="1"/>
            <p:nvPr/>
          </p:nvSpPr>
          <p:spPr>
            <a:xfrm rot="18976251">
              <a:off x="707663" y="1234763"/>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solidFill>
                    <a:srgbClr val="00B050"/>
                  </a:solidFill>
                  <a:effectLst/>
                  <a:latin typeface="Times New Roman"/>
                  <a:ea typeface="宋体"/>
                </a:rPr>
                <a:t>Colleague </a:t>
              </a:r>
              <a:endParaRPr lang="en-US" sz="1200">
                <a:effectLst/>
                <a:latin typeface="Times New Roman"/>
                <a:ea typeface="宋体"/>
              </a:endParaRPr>
            </a:p>
          </p:txBody>
        </p:sp>
        <p:pic>
          <p:nvPicPr>
            <p:cNvPr id="21" name="Picture 20"/>
            <p:cNvPicPr/>
            <p:nvPr/>
          </p:nvPicPr>
          <p:blipFill>
            <a:blip r:embed="rId3"/>
            <a:stretch>
              <a:fillRect/>
            </a:stretch>
          </p:blipFill>
          <p:spPr>
            <a:xfrm>
              <a:off x="3439500" y="1483644"/>
              <a:ext cx="457200" cy="434975"/>
            </a:xfrm>
            <a:prstGeom prst="rect">
              <a:avLst/>
            </a:prstGeom>
          </p:spPr>
        </p:pic>
        <p:cxnSp>
          <p:nvCxnSpPr>
            <p:cNvPr id="22" name="Straight Connector 21"/>
            <p:cNvCxnSpPr>
              <a:endCxn id="21" idx="1"/>
            </p:cNvCxnSpPr>
            <p:nvPr/>
          </p:nvCxnSpPr>
          <p:spPr>
            <a:xfrm>
              <a:off x="1742100" y="903976"/>
              <a:ext cx="1697400" cy="79715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 Box 7"/>
            <p:cNvSpPr txBox="1"/>
            <p:nvPr/>
          </p:nvSpPr>
          <p:spPr>
            <a:xfrm>
              <a:off x="3038475" y="1913631"/>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0"/>
                </a:spcAft>
              </a:pPr>
              <a:r>
                <a:rPr lang="en-US" sz="1100">
                  <a:effectLst/>
                  <a:latin typeface="Times New Roman"/>
                  <a:ea typeface="宋体"/>
                </a:rPr>
                <a:t>User: u</a:t>
              </a:r>
              <a:r>
                <a:rPr lang="en-US" sz="1100" baseline="-25000">
                  <a:effectLst/>
                  <a:latin typeface="Times New Roman"/>
                  <a:ea typeface="宋体"/>
                </a:rPr>
                <a:t>5</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Location: </a:t>
              </a:r>
              <a:r>
                <a:rPr lang="en-US" sz="1100">
                  <a:solidFill>
                    <a:srgbClr val="00B050"/>
                  </a:solidFill>
                  <a:effectLst/>
                  <a:latin typeface="Times New Roman"/>
                  <a:ea typeface="宋体"/>
                </a:rPr>
                <a:t>Seattle</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Occupation: </a:t>
              </a:r>
              <a:r>
                <a:rPr lang="en-US" sz="1100">
                  <a:solidFill>
                    <a:srgbClr val="00B050"/>
                  </a:solidFill>
                  <a:effectLst/>
                  <a:latin typeface="Times New Roman"/>
                  <a:ea typeface="宋体"/>
                </a:rPr>
                <a:t>Microsoft</a:t>
              </a:r>
              <a:endParaRPr lang="en-US" sz="1200">
                <a:effectLst/>
                <a:latin typeface="Times New Roman"/>
                <a:ea typeface="宋体"/>
              </a:endParaRPr>
            </a:p>
            <a:p>
              <a:pPr marL="0" marR="0" algn="ctr">
                <a:spcBef>
                  <a:spcPts val="0"/>
                </a:spcBef>
                <a:spcAft>
                  <a:spcPts val="0"/>
                </a:spcAft>
              </a:pPr>
              <a:r>
                <a:rPr lang="en-US" sz="1100">
                  <a:effectLst/>
                  <a:latin typeface="Times New Roman"/>
                  <a:ea typeface="宋体"/>
                </a:rPr>
                <a:t>College: </a:t>
              </a:r>
              <a:r>
                <a:rPr lang="en-US" sz="1100" b="1">
                  <a:solidFill>
                    <a:srgbClr val="FF0000"/>
                  </a:solidFill>
                  <a:effectLst/>
                  <a:latin typeface="Times New Roman"/>
                  <a:ea typeface="宋体"/>
                </a:rPr>
                <a:t>Unknown</a:t>
              </a:r>
              <a:endParaRPr lang="en-US" sz="1200">
                <a:effectLst/>
                <a:latin typeface="Times New Roman"/>
                <a:ea typeface="宋体"/>
              </a:endParaRPr>
            </a:p>
            <a:p>
              <a:pPr marL="0" marR="0">
                <a:spcBef>
                  <a:spcPts val="0"/>
                </a:spcBef>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24" name="Text Box 7"/>
            <p:cNvSpPr txBox="1"/>
            <p:nvPr/>
          </p:nvSpPr>
          <p:spPr>
            <a:xfrm rot="1554093">
              <a:off x="2405623" y="1203397"/>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solidFill>
                    <a:srgbClr val="00B050"/>
                  </a:solidFill>
                  <a:effectLst/>
                  <a:latin typeface="Times New Roman"/>
                  <a:ea typeface="宋体"/>
                </a:rPr>
                <a:t>Classmate</a:t>
              </a:r>
              <a:endParaRPr lang="en-US" sz="1200">
                <a:effectLst/>
                <a:latin typeface="Times New Roman"/>
                <a:ea typeface="宋体"/>
              </a:endParaRPr>
            </a:p>
          </p:txBody>
        </p:sp>
        <p:cxnSp>
          <p:nvCxnSpPr>
            <p:cNvPr id="25" name="Straight Connector 24"/>
            <p:cNvCxnSpPr>
              <a:endCxn id="21" idx="0"/>
            </p:cNvCxnSpPr>
            <p:nvPr/>
          </p:nvCxnSpPr>
          <p:spPr>
            <a:xfrm>
              <a:off x="3439500" y="1121643"/>
              <a:ext cx="228600" cy="36200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Box 7"/>
            <p:cNvSpPr txBox="1"/>
            <p:nvPr/>
          </p:nvSpPr>
          <p:spPr>
            <a:xfrm rot="3609599">
              <a:off x="3458033" y="1348163"/>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b="1">
                  <a:solidFill>
                    <a:srgbClr val="FF0000"/>
                  </a:solidFill>
                  <a:effectLst/>
                  <a:latin typeface="Times New Roman"/>
                  <a:ea typeface="宋体"/>
                </a:rPr>
                <a:t>Unknown</a:t>
              </a:r>
              <a:endParaRPr lang="en-US" sz="1200">
                <a:effectLst/>
                <a:latin typeface="Times New Roman"/>
                <a:ea typeface="宋体"/>
              </a:endParaRPr>
            </a:p>
          </p:txBody>
        </p:sp>
        <p:cxnSp>
          <p:nvCxnSpPr>
            <p:cNvPr id="27" name="Straight Connector 26"/>
            <p:cNvCxnSpPr/>
            <p:nvPr/>
          </p:nvCxnSpPr>
          <p:spPr>
            <a:xfrm flipV="1">
              <a:off x="865800" y="1700908"/>
              <a:ext cx="1247775" cy="21205"/>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 Box 7"/>
            <p:cNvSpPr txBox="1"/>
            <p:nvPr/>
          </p:nvSpPr>
          <p:spPr>
            <a:xfrm>
              <a:off x="1162854" y="1526433"/>
              <a:ext cx="74295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b="1">
                  <a:solidFill>
                    <a:srgbClr val="FF0000"/>
                  </a:solidFill>
                  <a:effectLst/>
                  <a:latin typeface="Times New Roman"/>
                  <a:ea typeface="宋体"/>
                </a:rPr>
                <a:t>Unknown</a:t>
              </a:r>
              <a:endParaRPr lang="en-US" sz="1200">
                <a:effectLst/>
                <a:latin typeface="Times New Roman"/>
                <a:ea typeface="宋体"/>
              </a:endParaRPr>
            </a:p>
          </p:txBody>
        </p:sp>
      </p:grpSp>
      <p:pic>
        <p:nvPicPr>
          <p:cNvPr id="29" name="Picture 28"/>
          <p:cNvPicPr/>
          <p:nvPr/>
        </p:nvPicPr>
        <p:blipFill>
          <a:blip r:embed="rId4"/>
          <a:stretch>
            <a:fillRect/>
          </a:stretch>
        </p:blipFill>
        <p:spPr>
          <a:xfrm>
            <a:off x="532305" y="4052650"/>
            <a:ext cx="3311775" cy="1912858"/>
          </a:xfrm>
          <a:prstGeom prst="rect">
            <a:avLst/>
          </a:prstGeom>
        </p:spPr>
      </p:pic>
    </p:spTree>
    <p:extLst>
      <p:ext uri="{BB962C8B-B14F-4D97-AF65-F5344CB8AC3E}">
        <p14:creationId xmlns:p14="http://schemas.microsoft.com/office/powerpoint/2010/main" val="178731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Current </a:t>
            </a:r>
            <a:r>
              <a:rPr lang="en-US" sz="3200" dirty="0"/>
              <a:t>methods have several </a:t>
            </a:r>
            <a:r>
              <a:rPr lang="en-US" sz="3200" dirty="0" smtClean="0"/>
              <a:t>limitations</a:t>
            </a:r>
            <a:endParaRPr lang="en-US" sz="3200" dirty="0"/>
          </a:p>
        </p:txBody>
      </p:sp>
      <p:sp>
        <p:nvSpPr>
          <p:cNvPr id="3" name="Content Placeholder 2"/>
          <p:cNvSpPr>
            <a:spLocks noGrp="1"/>
          </p:cNvSpPr>
          <p:nvPr>
            <p:ph idx="1"/>
          </p:nvPr>
        </p:nvSpPr>
        <p:spPr>
          <a:xfrm>
            <a:off x="515112" y="1676400"/>
            <a:ext cx="8077200" cy="2127185"/>
          </a:xfrm>
        </p:spPr>
        <p:txBody>
          <a:bodyPr>
            <a:normAutofit/>
          </a:bodyPr>
          <a:lstStyle/>
          <a:p>
            <a:r>
              <a:rPr lang="en-US" sz="2400" dirty="0" smtClean="0"/>
              <a:t>Most profiling methods propagate heuristically attributes. </a:t>
            </a:r>
            <a:endParaRPr lang="en-US" sz="2400" dirty="0"/>
          </a:p>
          <a:p>
            <a:r>
              <a:rPr lang="en-US" sz="2400" dirty="0" smtClean="0"/>
              <a:t>Several profiling methods are based on principled models, but are limited to locations.</a:t>
            </a:r>
          </a:p>
          <a:p>
            <a:r>
              <a:rPr lang="en-US" sz="2400" dirty="0" smtClean="0"/>
              <a:t>Other network based classifications methods ignore </a:t>
            </a:r>
            <a:r>
              <a:rPr lang="en-US" sz="2400" u="sng" dirty="0" smtClean="0"/>
              <a:t>implicit </a:t>
            </a:r>
            <a:r>
              <a:rPr lang="en-US" sz="2400" u="sng" dirty="0"/>
              <a:t>types </a:t>
            </a:r>
            <a:r>
              <a:rPr lang="en-US" sz="2400" dirty="0"/>
              <a:t>of </a:t>
            </a:r>
            <a:r>
              <a:rPr lang="en-US" sz="2400" dirty="0" smtClean="0"/>
              <a:t>relationships.</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63</a:t>
            </a:fld>
            <a:endParaRPr lang="en-US" dirty="0"/>
          </a:p>
        </p:txBody>
      </p:sp>
      <p:grpSp>
        <p:nvGrpSpPr>
          <p:cNvPr id="13" name="Group 12"/>
          <p:cNvGrpSpPr/>
          <p:nvPr/>
        </p:nvGrpSpPr>
        <p:grpSpPr>
          <a:xfrm>
            <a:off x="3639312" y="3803585"/>
            <a:ext cx="2709672" cy="2296891"/>
            <a:chOff x="3639312" y="3803585"/>
            <a:chExt cx="2709672" cy="2296891"/>
          </a:xfrm>
        </p:grpSpPr>
        <p:pic>
          <p:nvPicPr>
            <p:cNvPr id="6" name="Picture 5"/>
            <p:cNvPicPr/>
            <p:nvPr/>
          </p:nvPicPr>
          <p:blipFill>
            <a:blip r:embed="rId2"/>
            <a:stretch>
              <a:fillRect/>
            </a:stretch>
          </p:blipFill>
          <p:spPr>
            <a:xfrm>
              <a:off x="3639312" y="4876800"/>
              <a:ext cx="914400" cy="687070"/>
            </a:xfrm>
            <a:prstGeom prst="rect">
              <a:avLst/>
            </a:prstGeom>
          </p:spPr>
        </p:pic>
        <p:pic>
          <p:nvPicPr>
            <p:cNvPr id="7" name="Picture 6"/>
            <p:cNvPicPr/>
            <p:nvPr/>
          </p:nvPicPr>
          <p:blipFill>
            <a:blip r:embed="rId2"/>
            <a:stretch>
              <a:fillRect/>
            </a:stretch>
          </p:blipFill>
          <p:spPr>
            <a:xfrm>
              <a:off x="5257800" y="3803585"/>
              <a:ext cx="1066800" cy="609918"/>
            </a:xfrm>
            <a:prstGeom prst="rect">
              <a:avLst/>
            </a:prstGeom>
          </p:spPr>
        </p:pic>
        <p:pic>
          <p:nvPicPr>
            <p:cNvPr id="8" name="Picture 7"/>
            <p:cNvPicPr/>
            <p:nvPr/>
          </p:nvPicPr>
          <p:blipFill>
            <a:blip r:embed="rId2"/>
            <a:stretch>
              <a:fillRect/>
            </a:stretch>
          </p:blipFill>
          <p:spPr>
            <a:xfrm>
              <a:off x="5282184" y="5490558"/>
              <a:ext cx="1066800" cy="609918"/>
            </a:xfrm>
            <a:prstGeom prst="rect">
              <a:avLst/>
            </a:prstGeom>
          </p:spPr>
        </p:pic>
        <p:cxnSp>
          <p:nvCxnSpPr>
            <p:cNvPr id="9" name="Straight Connector 8"/>
            <p:cNvCxnSpPr>
              <a:stCxn id="6" idx="0"/>
            </p:cNvCxnSpPr>
            <p:nvPr/>
          </p:nvCxnSpPr>
          <p:spPr>
            <a:xfrm flipV="1">
              <a:off x="4096512" y="4108544"/>
              <a:ext cx="1143000" cy="768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8" idx="1"/>
            </p:cNvCxnSpPr>
            <p:nvPr/>
          </p:nvCxnSpPr>
          <p:spPr>
            <a:xfrm>
              <a:off x="4686300" y="5220335"/>
              <a:ext cx="595884" cy="5751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57600" y="4267200"/>
              <a:ext cx="1981200" cy="369332"/>
            </a:xfrm>
            <a:prstGeom prst="rect">
              <a:avLst/>
            </a:prstGeom>
            <a:noFill/>
          </p:spPr>
          <p:txBody>
            <a:bodyPr wrap="square" rtlCol="0">
              <a:spAutoFit/>
            </a:bodyPr>
            <a:lstStyle/>
            <a:p>
              <a:r>
                <a:rPr lang="en-US" dirty="0" smtClean="0"/>
                <a:t>Colleague</a:t>
              </a:r>
              <a:endParaRPr lang="en-US" dirty="0"/>
            </a:p>
          </p:txBody>
        </p:sp>
        <p:sp>
          <p:nvSpPr>
            <p:cNvPr id="14" name="TextBox 13"/>
            <p:cNvSpPr txBox="1"/>
            <p:nvPr/>
          </p:nvSpPr>
          <p:spPr>
            <a:xfrm>
              <a:off x="3880104" y="5731144"/>
              <a:ext cx="1981200" cy="369332"/>
            </a:xfrm>
            <a:prstGeom prst="rect">
              <a:avLst/>
            </a:prstGeom>
            <a:noFill/>
          </p:spPr>
          <p:txBody>
            <a:bodyPr wrap="square" rtlCol="0">
              <a:spAutoFit/>
            </a:bodyPr>
            <a:lstStyle/>
            <a:p>
              <a:r>
                <a:rPr lang="en-US" dirty="0" smtClean="0"/>
                <a:t>Classmates</a:t>
              </a:r>
              <a:endParaRPr lang="en-US" dirty="0"/>
            </a:p>
          </p:txBody>
        </p:sp>
      </p:grpSp>
    </p:spTree>
    <p:extLst>
      <p:ext uri="{BB962C8B-B14F-4D97-AF65-F5344CB8AC3E}">
        <p14:creationId xmlns:p14="http://schemas.microsoft.com/office/powerpoint/2010/main" val="410758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64</a:t>
            </a:fld>
            <a:endParaRPr lang="en-US" dirty="0"/>
          </a:p>
        </p:txBody>
      </p:sp>
      <p:sp>
        <p:nvSpPr>
          <p:cNvPr id="7" name="Title 1"/>
          <p:cNvSpPr txBox="1">
            <a:spLocks/>
          </p:cNvSpPr>
          <p:nvPr/>
        </p:nvSpPr>
        <p:spPr>
          <a:xfrm>
            <a:off x="228600" y="0"/>
            <a:ext cx="8229600" cy="1252728"/>
          </a:xfrm>
          <a:prstGeom prst="rect">
            <a:avLst/>
          </a:prstGeom>
        </p:spPr>
        <p:txBody>
          <a:bodyPr vert="horz" lIns="91440" rIns="45720" rtlCol="0" anchor="ctr">
            <a:normAutofit fontScale="925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sz="3200" dirty="0" smtClean="0"/>
              <a:t>We aim to design a principled co-profiling model to extend our location profiling work</a:t>
            </a:r>
            <a:endParaRPr lang="en-US" sz="3200" dirty="0"/>
          </a:p>
        </p:txBody>
      </p:sp>
      <p:sp>
        <p:nvSpPr>
          <p:cNvPr id="8" name="TextBox 7"/>
          <p:cNvSpPr txBox="1"/>
          <p:nvPr/>
        </p:nvSpPr>
        <p:spPr>
          <a:xfrm>
            <a:off x="682752" y="1656547"/>
            <a:ext cx="7772400" cy="954107"/>
          </a:xfrm>
          <a:prstGeom prst="rect">
            <a:avLst/>
          </a:prstGeom>
          <a:noFill/>
        </p:spPr>
        <p:txBody>
          <a:bodyPr wrap="square" rtlCol="0">
            <a:spAutoFit/>
          </a:bodyPr>
          <a:lstStyle/>
          <a:p>
            <a:r>
              <a:rPr lang="en-US" sz="2800" dirty="0" smtClean="0"/>
              <a:t>Extend the location based generation model  to general attribute based  generation model. </a:t>
            </a:r>
            <a:endParaRPr lang="en-US" sz="2800" dirty="0"/>
          </a:p>
        </p:txBody>
      </p:sp>
      <p:sp>
        <p:nvSpPr>
          <p:cNvPr id="9" name="TextBox 8"/>
          <p:cNvSpPr txBox="1"/>
          <p:nvPr/>
        </p:nvSpPr>
        <p:spPr>
          <a:xfrm>
            <a:off x="685800" y="2662554"/>
            <a:ext cx="7772400" cy="954107"/>
          </a:xfrm>
          <a:prstGeom prst="rect">
            <a:avLst/>
          </a:prstGeom>
          <a:noFill/>
        </p:spPr>
        <p:txBody>
          <a:bodyPr wrap="square" rtlCol="0">
            <a:spAutoFit/>
          </a:bodyPr>
          <a:lstStyle/>
          <a:p>
            <a:r>
              <a:rPr lang="en-US" sz="2800" dirty="0" smtClean="0"/>
              <a:t>Incorporate different types of relationships into the generation model. </a:t>
            </a:r>
            <a:endParaRPr lang="en-US" sz="2800" dirty="0"/>
          </a:p>
        </p:txBody>
      </p:sp>
      <p:sp>
        <p:nvSpPr>
          <p:cNvPr id="10" name="TextBox 9"/>
          <p:cNvSpPr txBox="1"/>
          <p:nvPr/>
        </p:nvSpPr>
        <p:spPr>
          <a:xfrm>
            <a:off x="685800" y="3629020"/>
            <a:ext cx="7772400" cy="954107"/>
          </a:xfrm>
          <a:prstGeom prst="rect">
            <a:avLst/>
          </a:prstGeom>
          <a:noFill/>
        </p:spPr>
        <p:txBody>
          <a:bodyPr wrap="square" rtlCol="0">
            <a:spAutoFit/>
          </a:bodyPr>
          <a:lstStyle/>
          <a:p>
            <a:r>
              <a:rPr lang="en-US" sz="2800" dirty="0" smtClean="0"/>
              <a:t>Profile types of relationships, as they are also implicit</a:t>
            </a:r>
            <a:r>
              <a:rPr lang="en-US" sz="2800" dirty="0"/>
              <a:t>.</a:t>
            </a:r>
            <a:r>
              <a:rPr lang="en-US" sz="2800" dirty="0" smtClean="0"/>
              <a:t> </a:t>
            </a:r>
            <a:endParaRPr lang="en-US" sz="2800" dirty="0"/>
          </a:p>
        </p:txBody>
      </p:sp>
      <p:grpSp>
        <p:nvGrpSpPr>
          <p:cNvPr id="36" name="Canvas 1"/>
          <p:cNvGrpSpPr/>
          <p:nvPr/>
        </p:nvGrpSpPr>
        <p:grpSpPr>
          <a:xfrm>
            <a:off x="3980475" y="4152434"/>
            <a:ext cx="4667250" cy="2658110"/>
            <a:chOff x="0" y="0"/>
            <a:chExt cx="4667250" cy="2658110"/>
          </a:xfrm>
        </p:grpSpPr>
        <p:sp>
          <p:nvSpPr>
            <p:cNvPr id="37" name="Rectangle 36"/>
            <p:cNvSpPr/>
            <p:nvPr/>
          </p:nvSpPr>
          <p:spPr>
            <a:xfrm>
              <a:off x="0" y="0"/>
              <a:ext cx="4667250" cy="2658110"/>
            </a:xfrm>
            <a:prstGeom prst="rect">
              <a:avLst/>
            </a:prstGeom>
          </p:spPr>
        </p:sp>
        <p:pic>
          <p:nvPicPr>
            <p:cNvPr id="38" name="Picture 37"/>
            <p:cNvPicPr/>
            <p:nvPr/>
          </p:nvPicPr>
          <p:blipFill>
            <a:blip r:embed="rId2"/>
            <a:stretch>
              <a:fillRect/>
            </a:stretch>
          </p:blipFill>
          <p:spPr>
            <a:xfrm>
              <a:off x="2113575" y="1426055"/>
              <a:ext cx="457200" cy="459105"/>
            </a:xfrm>
            <a:prstGeom prst="rect">
              <a:avLst/>
            </a:prstGeom>
          </p:spPr>
        </p:pic>
        <p:pic>
          <p:nvPicPr>
            <p:cNvPr id="39" name="Picture 38"/>
            <p:cNvPicPr preferRelativeResize="0">
              <a:picLocks noChangeAspect="1"/>
            </p:cNvPicPr>
            <p:nvPr/>
          </p:nvPicPr>
          <p:blipFill>
            <a:blip r:embed="rId2"/>
            <a:stretch>
              <a:fillRect/>
            </a:stretch>
          </p:blipFill>
          <p:spPr>
            <a:xfrm>
              <a:off x="1284900" y="662401"/>
              <a:ext cx="457200" cy="459242"/>
            </a:xfrm>
            <a:prstGeom prst="rect">
              <a:avLst/>
            </a:prstGeom>
          </p:spPr>
        </p:pic>
        <p:pic>
          <p:nvPicPr>
            <p:cNvPr id="40" name="Picture 39"/>
            <p:cNvPicPr preferRelativeResize="0">
              <a:picLocks noChangeAspect="1"/>
            </p:cNvPicPr>
            <p:nvPr/>
          </p:nvPicPr>
          <p:blipFill>
            <a:blip r:embed="rId3"/>
            <a:stretch>
              <a:fillRect/>
            </a:stretch>
          </p:blipFill>
          <p:spPr>
            <a:xfrm>
              <a:off x="3161325" y="686309"/>
              <a:ext cx="457200" cy="435334"/>
            </a:xfrm>
            <a:prstGeom prst="rect">
              <a:avLst/>
            </a:prstGeom>
          </p:spPr>
        </p:pic>
        <p:cxnSp>
          <p:nvCxnSpPr>
            <p:cNvPr id="41" name="Straight Connector 40" title="Family"/>
            <p:cNvCxnSpPr>
              <a:stCxn id="39" idx="3"/>
              <a:endCxn id="40" idx="1"/>
            </p:cNvCxnSpPr>
            <p:nvPr/>
          </p:nvCxnSpPr>
          <p:spPr>
            <a:xfrm>
              <a:off x="1742100" y="892022"/>
              <a:ext cx="1419225" cy="11954"/>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 Box 7"/>
            <p:cNvSpPr txBox="1"/>
            <p:nvPr/>
          </p:nvSpPr>
          <p:spPr>
            <a:xfrm rot="2283373">
              <a:off x="1590428" y="1288106"/>
              <a:ext cx="742950" cy="22962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a:solidFill>
                    <a:srgbClr val="00B050"/>
                  </a:solidFill>
                  <a:effectLst/>
                  <a:latin typeface="Times New Roman"/>
                  <a:ea typeface="宋体"/>
                  <a:cs typeface="Times New Roman"/>
                </a:rPr>
                <a:t>Colleague </a:t>
              </a:r>
              <a:endParaRPr lang="en-US" sz="1100">
                <a:effectLst/>
                <a:ea typeface="宋体"/>
                <a:cs typeface="Times New Roman"/>
              </a:endParaRPr>
            </a:p>
          </p:txBody>
        </p:sp>
        <p:sp>
          <p:nvSpPr>
            <p:cNvPr id="43" name="Text Box 7"/>
            <p:cNvSpPr txBox="1"/>
            <p:nvPr/>
          </p:nvSpPr>
          <p:spPr>
            <a:xfrm>
              <a:off x="1465875" y="1881228"/>
              <a:ext cx="1554525" cy="7158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100">
                  <a:effectLst/>
                  <a:latin typeface="Times New Roman"/>
                  <a:ea typeface="宋体"/>
                </a:rPr>
                <a:t>User: u</a:t>
              </a:r>
              <a:r>
                <a:rPr lang="en-US" sz="1100" baseline="-25000">
                  <a:effectLst/>
                  <a:latin typeface="Times New Roman"/>
                  <a:ea typeface="宋体"/>
                </a:rPr>
                <a:t>4</a:t>
              </a:r>
              <a:endParaRPr lang="en-US" sz="1200">
                <a:effectLst/>
                <a:latin typeface="Times New Roman"/>
                <a:ea typeface="宋体"/>
              </a:endParaRPr>
            </a:p>
            <a:p>
              <a:pPr algn="ctr">
                <a:spcAft>
                  <a:spcPts val="0"/>
                </a:spcAft>
              </a:pPr>
              <a:r>
                <a:rPr lang="en-US" sz="1100">
                  <a:effectLst/>
                  <a:latin typeface="Times New Roman"/>
                  <a:ea typeface="宋体"/>
                </a:rPr>
                <a:t>Location: </a:t>
              </a:r>
              <a:r>
                <a:rPr lang="en-US" sz="1100">
                  <a:solidFill>
                    <a:srgbClr val="00B050"/>
                  </a:solidFill>
                  <a:effectLst/>
                  <a:latin typeface="Times New Roman"/>
                  <a:ea typeface="宋体"/>
                </a:rPr>
                <a:t>Mountain View</a:t>
              </a:r>
              <a:endParaRPr lang="en-US" sz="1200">
                <a:effectLst/>
                <a:latin typeface="Times New Roman"/>
                <a:ea typeface="宋体"/>
              </a:endParaRPr>
            </a:p>
            <a:p>
              <a:pPr algn="ctr">
                <a:spcAft>
                  <a:spcPts val="0"/>
                </a:spcAft>
              </a:pPr>
              <a:r>
                <a:rPr lang="en-US" sz="1100">
                  <a:effectLst/>
                  <a:latin typeface="Times New Roman"/>
                  <a:ea typeface="宋体"/>
                </a:rPr>
                <a:t>Occupation: </a:t>
              </a:r>
              <a:r>
                <a:rPr lang="en-US" sz="1100">
                  <a:solidFill>
                    <a:srgbClr val="00B050"/>
                  </a:solidFill>
                  <a:effectLst/>
                  <a:latin typeface="Times New Roman"/>
                  <a:ea typeface="宋体"/>
                </a:rPr>
                <a:t>Google</a:t>
              </a:r>
              <a:endParaRPr lang="en-US" sz="1200">
                <a:effectLst/>
                <a:latin typeface="Times New Roman"/>
                <a:ea typeface="宋体"/>
              </a:endParaRPr>
            </a:p>
            <a:p>
              <a:pPr algn="ctr">
                <a:spcAft>
                  <a:spcPts val="0"/>
                </a:spcAft>
              </a:pPr>
              <a:r>
                <a:rPr lang="en-US" sz="1100">
                  <a:effectLst/>
                  <a:latin typeface="Times New Roman"/>
                  <a:ea typeface="宋体"/>
                </a:rPr>
                <a:t>College: </a:t>
              </a:r>
              <a:r>
                <a:rPr lang="en-US" sz="1100">
                  <a:solidFill>
                    <a:srgbClr val="00B050"/>
                  </a:solidFill>
                  <a:effectLst/>
                  <a:latin typeface="Times New Roman"/>
                  <a:ea typeface="宋体"/>
                </a:rPr>
                <a:t>Stanford</a:t>
              </a:r>
              <a:endParaRPr lang="en-US" sz="1200">
                <a:effectLst/>
                <a:latin typeface="Times New Roman"/>
                <a:ea typeface="宋体"/>
              </a:endParaRPr>
            </a:p>
            <a:p>
              <a:pPr>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44" name="Text Box 7"/>
            <p:cNvSpPr txBox="1"/>
            <p:nvPr/>
          </p:nvSpPr>
          <p:spPr>
            <a:xfrm>
              <a:off x="2627925" y="23475"/>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100">
                  <a:effectLst/>
                  <a:latin typeface="Times New Roman"/>
                  <a:ea typeface="宋体"/>
                </a:rPr>
                <a:t>User: u</a:t>
              </a:r>
              <a:r>
                <a:rPr lang="en-US" sz="1100" baseline="-25000">
                  <a:effectLst/>
                  <a:latin typeface="Times New Roman"/>
                  <a:ea typeface="宋体"/>
                </a:rPr>
                <a:t>2</a:t>
              </a:r>
              <a:endParaRPr lang="en-US" sz="1200">
                <a:effectLst/>
                <a:latin typeface="Times New Roman"/>
                <a:ea typeface="宋体"/>
              </a:endParaRPr>
            </a:p>
            <a:p>
              <a:pPr algn="ctr">
                <a:spcAft>
                  <a:spcPts val="0"/>
                </a:spcAft>
              </a:pPr>
              <a:r>
                <a:rPr lang="en-US" sz="1100">
                  <a:effectLst/>
                  <a:latin typeface="Times New Roman"/>
                  <a:ea typeface="宋体"/>
                </a:rPr>
                <a:t>Location: </a:t>
              </a:r>
              <a:r>
                <a:rPr lang="en-US" sz="1100">
                  <a:solidFill>
                    <a:srgbClr val="00B050"/>
                  </a:solidFill>
                  <a:effectLst/>
                  <a:latin typeface="Times New Roman"/>
                  <a:ea typeface="宋体"/>
                </a:rPr>
                <a:t>Cupertino</a:t>
              </a:r>
              <a:r>
                <a:rPr lang="en-US" sz="1100">
                  <a:solidFill>
                    <a:srgbClr val="FF0000"/>
                  </a:solidFill>
                  <a:effectLst/>
                  <a:latin typeface="Times New Roman"/>
                  <a:ea typeface="宋体"/>
                </a:rPr>
                <a:t> </a:t>
              </a:r>
              <a:endParaRPr lang="en-US" sz="1200">
                <a:effectLst/>
                <a:latin typeface="Times New Roman"/>
                <a:ea typeface="宋体"/>
              </a:endParaRPr>
            </a:p>
            <a:p>
              <a:pPr algn="ctr">
                <a:spcAft>
                  <a:spcPts val="0"/>
                </a:spcAft>
              </a:pPr>
              <a:r>
                <a:rPr lang="en-US" sz="1100">
                  <a:effectLst/>
                  <a:latin typeface="Times New Roman"/>
                  <a:ea typeface="宋体"/>
                </a:rPr>
                <a:t>Occupation: </a:t>
              </a:r>
              <a:r>
                <a:rPr lang="en-US" sz="1100">
                  <a:solidFill>
                    <a:srgbClr val="00B050"/>
                  </a:solidFill>
                  <a:effectLst/>
                  <a:latin typeface="Times New Roman"/>
                  <a:ea typeface="宋体"/>
                </a:rPr>
                <a:t>Facebook</a:t>
              </a:r>
              <a:endParaRPr lang="en-US" sz="1200">
                <a:effectLst/>
                <a:latin typeface="Times New Roman"/>
                <a:ea typeface="宋体"/>
              </a:endParaRPr>
            </a:p>
            <a:p>
              <a:pPr algn="ctr">
                <a:spcAft>
                  <a:spcPts val="0"/>
                </a:spcAft>
              </a:pPr>
              <a:r>
                <a:rPr lang="en-US" sz="1100">
                  <a:effectLst/>
                  <a:latin typeface="Times New Roman"/>
                  <a:ea typeface="宋体"/>
                </a:rPr>
                <a:t>College: </a:t>
              </a:r>
              <a:r>
                <a:rPr lang="en-US" sz="1100">
                  <a:solidFill>
                    <a:srgbClr val="00B050"/>
                  </a:solidFill>
                  <a:effectLst/>
                  <a:latin typeface="Times New Roman"/>
                  <a:ea typeface="宋体"/>
                </a:rPr>
                <a:t>Uni. of Illinois</a:t>
              </a:r>
              <a:endParaRPr lang="en-US" sz="1200">
                <a:effectLst/>
                <a:latin typeface="Times New Roman"/>
                <a:ea typeface="宋体"/>
              </a:endParaRPr>
            </a:p>
            <a:p>
              <a:pPr>
                <a:spcAft>
                  <a:spcPts val="1000"/>
                </a:spcAft>
              </a:pPr>
              <a:r>
                <a:rPr lang="en-US" sz="1100" baseline="-25000">
                  <a:effectLst/>
                  <a:latin typeface="Times New Roman"/>
                  <a:ea typeface="宋体"/>
                </a:rPr>
                <a:t> </a:t>
              </a:r>
              <a:endParaRPr lang="en-US" sz="1200">
                <a:effectLst/>
                <a:latin typeface="Times New Roman"/>
                <a:ea typeface="宋体"/>
              </a:endParaRPr>
            </a:p>
          </p:txBody>
        </p:sp>
        <p:cxnSp>
          <p:nvCxnSpPr>
            <p:cNvPr id="45" name="Straight Connector 44"/>
            <p:cNvCxnSpPr>
              <a:stCxn id="39" idx="2"/>
              <a:endCxn id="38" idx="1"/>
            </p:cNvCxnSpPr>
            <p:nvPr/>
          </p:nvCxnSpPr>
          <p:spPr>
            <a:xfrm>
              <a:off x="1513500" y="1121643"/>
              <a:ext cx="600075" cy="53396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 Box 7"/>
            <p:cNvSpPr txBox="1"/>
            <p:nvPr/>
          </p:nvSpPr>
          <p:spPr>
            <a:xfrm>
              <a:off x="731475" y="7789"/>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100">
                  <a:effectLst/>
                  <a:latin typeface="Times New Roman"/>
                  <a:ea typeface="宋体"/>
                </a:rPr>
                <a:t>User: u</a:t>
              </a:r>
              <a:r>
                <a:rPr lang="en-US" sz="1100" baseline="-25000">
                  <a:effectLst/>
                  <a:latin typeface="Times New Roman"/>
                  <a:ea typeface="宋体"/>
                </a:rPr>
                <a:t>1</a:t>
              </a:r>
              <a:endParaRPr lang="en-US" sz="1200">
                <a:effectLst/>
                <a:latin typeface="Times New Roman"/>
                <a:ea typeface="宋体"/>
              </a:endParaRPr>
            </a:p>
            <a:p>
              <a:pPr algn="ctr">
                <a:spcAft>
                  <a:spcPts val="0"/>
                </a:spcAft>
              </a:pPr>
              <a:r>
                <a:rPr lang="en-US" sz="1100">
                  <a:effectLst/>
                  <a:latin typeface="Times New Roman"/>
                  <a:ea typeface="宋体"/>
                </a:rPr>
                <a:t>Location: </a:t>
              </a:r>
              <a:r>
                <a:rPr lang="en-US" sz="1100">
                  <a:solidFill>
                    <a:srgbClr val="00B050"/>
                  </a:solidFill>
                  <a:effectLst/>
                  <a:latin typeface="Times New Roman"/>
                  <a:ea typeface="宋体"/>
                </a:rPr>
                <a:t>Mountain View</a:t>
              </a:r>
              <a:endParaRPr lang="en-US" sz="1200">
                <a:effectLst/>
                <a:latin typeface="Times New Roman"/>
                <a:ea typeface="宋体"/>
              </a:endParaRPr>
            </a:p>
            <a:p>
              <a:pPr algn="ctr">
                <a:spcAft>
                  <a:spcPts val="0"/>
                </a:spcAft>
              </a:pPr>
              <a:r>
                <a:rPr lang="en-US" sz="1100">
                  <a:effectLst/>
                  <a:latin typeface="Times New Roman"/>
                  <a:ea typeface="宋体"/>
                </a:rPr>
                <a:t>Occupation: </a:t>
              </a:r>
              <a:r>
                <a:rPr lang="en-US" sz="1100">
                  <a:solidFill>
                    <a:srgbClr val="00B050"/>
                  </a:solidFill>
                  <a:effectLst/>
                  <a:latin typeface="Times New Roman"/>
                  <a:ea typeface="宋体"/>
                </a:rPr>
                <a:t>Google</a:t>
              </a:r>
              <a:endParaRPr lang="en-US" sz="1200">
                <a:effectLst/>
                <a:latin typeface="Times New Roman"/>
                <a:ea typeface="宋体"/>
              </a:endParaRPr>
            </a:p>
            <a:p>
              <a:pPr algn="ctr">
                <a:spcAft>
                  <a:spcPts val="0"/>
                </a:spcAft>
              </a:pPr>
              <a:r>
                <a:rPr lang="en-US" sz="1100">
                  <a:effectLst/>
                  <a:latin typeface="Times New Roman"/>
                  <a:ea typeface="宋体"/>
                </a:rPr>
                <a:t>College: </a:t>
              </a:r>
              <a:r>
                <a:rPr lang="en-US" sz="1100">
                  <a:solidFill>
                    <a:srgbClr val="00B050"/>
                  </a:solidFill>
                  <a:effectLst/>
                  <a:latin typeface="Times New Roman"/>
                  <a:ea typeface="宋体"/>
                </a:rPr>
                <a:t>Uni. of Illinois</a:t>
              </a:r>
              <a:endParaRPr lang="en-US" sz="1200">
                <a:effectLst/>
                <a:latin typeface="Times New Roman"/>
                <a:ea typeface="宋体"/>
              </a:endParaRPr>
            </a:p>
            <a:p>
              <a:pPr>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47" name="Text Box 7"/>
            <p:cNvSpPr txBox="1"/>
            <p:nvPr/>
          </p:nvSpPr>
          <p:spPr>
            <a:xfrm>
              <a:off x="2082358" y="732959"/>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a:solidFill>
                    <a:srgbClr val="00B050"/>
                  </a:solidFill>
                  <a:effectLst/>
                  <a:latin typeface="Times New Roman"/>
                  <a:ea typeface="宋体"/>
                </a:rPr>
                <a:t>Classmate</a:t>
              </a:r>
              <a:endParaRPr lang="en-US" sz="1200">
                <a:effectLst/>
                <a:latin typeface="Times New Roman"/>
                <a:ea typeface="宋体"/>
              </a:endParaRPr>
            </a:p>
          </p:txBody>
        </p:sp>
        <p:pic>
          <p:nvPicPr>
            <p:cNvPr id="48" name="Picture 47"/>
            <p:cNvPicPr/>
            <p:nvPr/>
          </p:nvPicPr>
          <p:blipFill>
            <a:blip r:embed="rId2"/>
            <a:stretch>
              <a:fillRect/>
            </a:stretch>
          </p:blipFill>
          <p:spPr>
            <a:xfrm>
              <a:off x="408600" y="1459433"/>
              <a:ext cx="457200" cy="459105"/>
            </a:xfrm>
            <a:prstGeom prst="rect">
              <a:avLst/>
            </a:prstGeom>
          </p:spPr>
        </p:pic>
        <p:cxnSp>
          <p:nvCxnSpPr>
            <p:cNvPr id="49" name="Straight Connector 48"/>
            <p:cNvCxnSpPr>
              <a:stCxn id="39" idx="2"/>
              <a:endCxn id="48" idx="3"/>
            </p:cNvCxnSpPr>
            <p:nvPr/>
          </p:nvCxnSpPr>
          <p:spPr>
            <a:xfrm flipH="1">
              <a:off x="865800" y="1121643"/>
              <a:ext cx="647700" cy="567343"/>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 Box 7"/>
            <p:cNvSpPr txBox="1"/>
            <p:nvPr/>
          </p:nvSpPr>
          <p:spPr>
            <a:xfrm>
              <a:off x="0" y="1914606"/>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100">
                  <a:effectLst/>
                  <a:latin typeface="Times New Roman"/>
                  <a:ea typeface="宋体"/>
                </a:rPr>
                <a:t>User: u</a:t>
              </a:r>
              <a:r>
                <a:rPr lang="en-US" sz="1100" baseline="-25000">
                  <a:effectLst/>
                  <a:latin typeface="Times New Roman"/>
                  <a:ea typeface="宋体"/>
                </a:rPr>
                <a:t>3</a:t>
              </a:r>
              <a:endParaRPr lang="en-US" sz="1200">
                <a:effectLst/>
                <a:latin typeface="Times New Roman"/>
                <a:ea typeface="宋体"/>
              </a:endParaRPr>
            </a:p>
            <a:p>
              <a:pPr algn="ctr">
                <a:spcAft>
                  <a:spcPts val="0"/>
                </a:spcAft>
              </a:pPr>
              <a:r>
                <a:rPr lang="en-US" sz="1100">
                  <a:effectLst/>
                  <a:latin typeface="Times New Roman"/>
                  <a:ea typeface="宋体"/>
                </a:rPr>
                <a:t>Location: </a:t>
              </a:r>
              <a:r>
                <a:rPr lang="en-US" sz="1100">
                  <a:solidFill>
                    <a:srgbClr val="00B050"/>
                  </a:solidFill>
                  <a:effectLst/>
                  <a:latin typeface="Times New Roman"/>
                  <a:ea typeface="宋体"/>
                </a:rPr>
                <a:t>Sunnyvale</a:t>
              </a:r>
              <a:endParaRPr lang="en-US" sz="1200">
                <a:effectLst/>
                <a:latin typeface="Times New Roman"/>
                <a:ea typeface="宋体"/>
              </a:endParaRPr>
            </a:p>
            <a:p>
              <a:pPr algn="ctr">
                <a:spcAft>
                  <a:spcPts val="0"/>
                </a:spcAft>
              </a:pPr>
              <a:r>
                <a:rPr lang="en-US" sz="1100">
                  <a:effectLst/>
                  <a:latin typeface="Times New Roman"/>
                  <a:ea typeface="宋体"/>
                </a:rPr>
                <a:t>Occupation:</a:t>
              </a:r>
              <a:r>
                <a:rPr lang="en-US" sz="1100">
                  <a:solidFill>
                    <a:srgbClr val="FF0000"/>
                  </a:solidFill>
                  <a:effectLst/>
                  <a:latin typeface="Times New Roman"/>
                  <a:ea typeface="宋体"/>
                </a:rPr>
                <a:t> </a:t>
              </a:r>
              <a:r>
                <a:rPr lang="en-US" sz="1100" b="1">
                  <a:solidFill>
                    <a:srgbClr val="FF0000"/>
                  </a:solidFill>
                  <a:effectLst/>
                  <a:latin typeface="Times New Roman"/>
                  <a:ea typeface="宋体"/>
                </a:rPr>
                <a:t>Unknown</a:t>
              </a:r>
              <a:endParaRPr lang="en-US" sz="1200">
                <a:effectLst/>
                <a:latin typeface="Times New Roman"/>
                <a:ea typeface="宋体"/>
              </a:endParaRPr>
            </a:p>
            <a:p>
              <a:pPr algn="ctr">
                <a:spcAft>
                  <a:spcPts val="0"/>
                </a:spcAft>
              </a:pPr>
              <a:r>
                <a:rPr lang="en-US" sz="1100">
                  <a:effectLst/>
                  <a:latin typeface="Times New Roman"/>
                  <a:ea typeface="宋体"/>
                </a:rPr>
                <a:t>College: </a:t>
              </a:r>
              <a:r>
                <a:rPr lang="en-US" sz="1100">
                  <a:solidFill>
                    <a:srgbClr val="00B050"/>
                  </a:solidFill>
                  <a:effectLst/>
                  <a:latin typeface="Times New Roman"/>
                  <a:ea typeface="宋体"/>
                </a:rPr>
                <a:t>MIT</a:t>
              </a:r>
              <a:endParaRPr lang="en-US" sz="1200">
                <a:effectLst/>
                <a:latin typeface="Times New Roman"/>
                <a:ea typeface="宋体"/>
              </a:endParaRPr>
            </a:p>
            <a:p>
              <a:pPr>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51" name="Text Box 7"/>
            <p:cNvSpPr txBox="1"/>
            <p:nvPr/>
          </p:nvSpPr>
          <p:spPr>
            <a:xfrm rot="18976251">
              <a:off x="707663" y="1234763"/>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a:solidFill>
                    <a:srgbClr val="00B050"/>
                  </a:solidFill>
                  <a:effectLst/>
                  <a:latin typeface="Times New Roman"/>
                  <a:ea typeface="宋体"/>
                </a:rPr>
                <a:t>Colleague </a:t>
              </a:r>
              <a:endParaRPr lang="en-US" sz="1200">
                <a:effectLst/>
                <a:latin typeface="Times New Roman"/>
                <a:ea typeface="宋体"/>
              </a:endParaRPr>
            </a:p>
          </p:txBody>
        </p:sp>
        <p:pic>
          <p:nvPicPr>
            <p:cNvPr id="52" name="Picture 51"/>
            <p:cNvPicPr/>
            <p:nvPr/>
          </p:nvPicPr>
          <p:blipFill>
            <a:blip r:embed="rId3"/>
            <a:stretch>
              <a:fillRect/>
            </a:stretch>
          </p:blipFill>
          <p:spPr>
            <a:xfrm>
              <a:off x="3439500" y="1483644"/>
              <a:ext cx="457200" cy="434975"/>
            </a:xfrm>
            <a:prstGeom prst="rect">
              <a:avLst/>
            </a:prstGeom>
          </p:spPr>
        </p:pic>
        <p:cxnSp>
          <p:nvCxnSpPr>
            <p:cNvPr id="53" name="Straight Connector 52"/>
            <p:cNvCxnSpPr>
              <a:endCxn id="52" idx="1"/>
            </p:cNvCxnSpPr>
            <p:nvPr/>
          </p:nvCxnSpPr>
          <p:spPr>
            <a:xfrm>
              <a:off x="1742100" y="903976"/>
              <a:ext cx="1697400" cy="797156"/>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 Box 7"/>
            <p:cNvSpPr txBox="1"/>
            <p:nvPr/>
          </p:nvSpPr>
          <p:spPr>
            <a:xfrm>
              <a:off x="3038475" y="1913631"/>
              <a:ext cx="1554480" cy="71564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en-US" sz="1100">
                  <a:effectLst/>
                  <a:latin typeface="Times New Roman"/>
                  <a:ea typeface="宋体"/>
                </a:rPr>
                <a:t>User: u</a:t>
              </a:r>
              <a:r>
                <a:rPr lang="en-US" sz="1100" baseline="-25000">
                  <a:effectLst/>
                  <a:latin typeface="Times New Roman"/>
                  <a:ea typeface="宋体"/>
                </a:rPr>
                <a:t>5</a:t>
              </a:r>
              <a:endParaRPr lang="en-US" sz="1200">
                <a:effectLst/>
                <a:latin typeface="Times New Roman"/>
                <a:ea typeface="宋体"/>
              </a:endParaRPr>
            </a:p>
            <a:p>
              <a:pPr algn="ctr">
                <a:spcAft>
                  <a:spcPts val="0"/>
                </a:spcAft>
              </a:pPr>
              <a:r>
                <a:rPr lang="en-US" sz="1100">
                  <a:effectLst/>
                  <a:latin typeface="Times New Roman"/>
                  <a:ea typeface="宋体"/>
                </a:rPr>
                <a:t>Location: </a:t>
              </a:r>
              <a:r>
                <a:rPr lang="en-US" sz="1100">
                  <a:solidFill>
                    <a:srgbClr val="00B050"/>
                  </a:solidFill>
                  <a:effectLst/>
                  <a:latin typeface="Times New Roman"/>
                  <a:ea typeface="宋体"/>
                </a:rPr>
                <a:t>Seattle</a:t>
              </a:r>
              <a:endParaRPr lang="en-US" sz="1200">
                <a:effectLst/>
                <a:latin typeface="Times New Roman"/>
                <a:ea typeface="宋体"/>
              </a:endParaRPr>
            </a:p>
            <a:p>
              <a:pPr algn="ctr">
                <a:spcAft>
                  <a:spcPts val="0"/>
                </a:spcAft>
              </a:pPr>
              <a:r>
                <a:rPr lang="en-US" sz="1100">
                  <a:effectLst/>
                  <a:latin typeface="Times New Roman"/>
                  <a:ea typeface="宋体"/>
                </a:rPr>
                <a:t>Occupation: </a:t>
              </a:r>
              <a:r>
                <a:rPr lang="en-US" sz="1100">
                  <a:solidFill>
                    <a:srgbClr val="00B050"/>
                  </a:solidFill>
                  <a:effectLst/>
                  <a:latin typeface="Times New Roman"/>
                  <a:ea typeface="宋体"/>
                </a:rPr>
                <a:t>Microsoft</a:t>
              </a:r>
              <a:endParaRPr lang="en-US" sz="1200">
                <a:effectLst/>
                <a:latin typeface="Times New Roman"/>
                <a:ea typeface="宋体"/>
              </a:endParaRPr>
            </a:p>
            <a:p>
              <a:pPr algn="ctr">
                <a:spcAft>
                  <a:spcPts val="0"/>
                </a:spcAft>
              </a:pPr>
              <a:r>
                <a:rPr lang="en-US" sz="1100">
                  <a:effectLst/>
                  <a:latin typeface="Times New Roman"/>
                  <a:ea typeface="宋体"/>
                </a:rPr>
                <a:t>College: </a:t>
              </a:r>
              <a:r>
                <a:rPr lang="en-US" sz="1100" b="1">
                  <a:solidFill>
                    <a:srgbClr val="FF0000"/>
                  </a:solidFill>
                  <a:effectLst/>
                  <a:latin typeface="Times New Roman"/>
                  <a:ea typeface="宋体"/>
                </a:rPr>
                <a:t>Unknown</a:t>
              </a:r>
              <a:endParaRPr lang="en-US" sz="1200">
                <a:effectLst/>
                <a:latin typeface="Times New Roman"/>
                <a:ea typeface="宋体"/>
              </a:endParaRPr>
            </a:p>
            <a:p>
              <a:pPr>
                <a:spcAft>
                  <a:spcPts val="1000"/>
                </a:spcAft>
              </a:pPr>
              <a:r>
                <a:rPr lang="en-US" sz="1100" baseline="-25000">
                  <a:effectLst/>
                  <a:latin typeface="Times New Roman"/>
                  <a:ea typeface="宋体"/>
                </a:rPr>
                <a:t> </a:t>
              </a:r>
              <a:endParaRPr lang="en-US" sz="1200">
                <a:effectLst/>
                <a:latin typeface="Times New Roman"/>
                <a:ea typeface="宋体"/>
              </a:endParaRPr>
            </a:p>
          </p:txBody>
        </p:sp>
        <p:sp>
          <p:nvSpPr>
            <p:cNvPr id="55" name="Text Box 7"/>
            <p:cNvSpPr txBox="1"/>
            <p:nvPr/>
          </p:nvSpPr>
          <p:spPr>
            <a:xfrm rot="1554093">
              <a:off x="2405623" y="1203397"/>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a:solidFill>
                    <a:srgbClr val="00B050"/>
                  </a:solidFill>
                  <a:effectLst/>
                  <a:latin typeface="Times New Roman"/>
                  <a:ea typeface="宋体"/>
                </a:rPr>
                <a:t>Classmate</a:t>
              </a:r>
              <a:endParaRPr lang="en-US" sz="1200">
                <a:effectLst/>
                <a:latin typeface="Times New Roman"/>
                <a:ea typeface="宋体"/>
              </a:endParaRPr>
            </a:p>
          </p:txBody>
        </p:sp>
        <p:cxnSp>
          <p:nvCxnSpPr>
            <p:cNvPr id="56" name="Straight Connector 55"/>
            <p:cNvCxnSpPr>
              <a:endCxn id="52" idx="0"/>
            </p:cNvCxnSpPr>
            <p:nvPr/>
          </p:nvCxnSpPr>
          <p:spPr>
            <a:xfrm>
              <a:off x="3439500" y="1121643"/>
              <a:ext cx="228600" cy="362001"/>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 Box 7"/>
            <p:cNvSpPr txBox="1"/>
            <p:nvPr/>
          </p:nvSpPr>
          <p:spPr>
            <a:xfrm rot="3609599">
              <a:off x="3458033" y="1348163"/>
              <a:ext cx="742950" cy="22923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b="1">
                  <a:solidFill>
                    <a:srgbClr val="FF0000"/>
                  </a:solidFill>
                  <a:effectLst/>
                  <a:latin typeface="Times New Roman"/>
                  <a:ea typeface="宋体"/>
                </a:rPr>
                <a:t>Unknown</a:t>
              </a:r>
              <a:endParaRPr lang="en-US" sz="1200">
                <a:effectLst/>
                <a:latin typeface="Times New Roman"/>
                <a:ea typeface="宋体"/>
              </a:endParaRPr>
            </a:p>
          </p:txBody>
        </p:sp>
        <p:cxnSp>
          <p:nvCxnSpPr>
            <p:cNvPr id="58" name="Straight Connector 57"/>
            <p:cNvCxnSpPr/>
            <p:nvPr/>
          </p:nvCxnSpPr>
          <p:spPr>
            <a:xfrm flipV="1">
              <a:off x="865800" y="1700908"/>
              <a:ext cx="1247775" cy="21205"/>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 Box 7"/>
            <p:cNvSpPr txBox="1"/>
            <p:nvPr/>
          </p:nvSpPr>
          <p:spPr>
            <a:xfrm>
              <a:off x="1162854" y="1526433"/>
              <a:ext cx="74295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a:lnSpc>
                  <a:spcPct val="115000"/>
                </a:lnSpc>
                <a:spcAft>
                  <a:spcPts val="1000"/>
                </a:spcAft>
              </a:pPr>
              <a:r>
                <a:rPr lang="en-US" sz="1100" b="1">
                  <a:solidFill>
                    <a:srgbClr val="FF0000"/>
                  </a:solidFill>
                  <a:effectLst/>
                  <a:latin typeface="Times New Roman"/>
                  <a:ea typeface="宋体"/>
                </a:rPr>
                <a:t>Unknown</a:t>
              </a:r>
              <a:endParaRPr lang="en-US" sz="1200">
                <a:effectLst/>
                <a:latin typeface="Times New Roman"/>
                <a:ea typeface="宋体"/>
              </a:endParaRPr>
            </a:p>
          </p:txBody>
        </p:sp>
      </p:grpSp>
    </p:spTree>
    <p:extLst>
      <p:ext uri="{BB962C8B-B14F-4D97-AF65-F5344CB8AC3E}">
        <p14:creationId xmlns:p14="http://schemas.microsoft.com/office/powerpoint/2010/main" val="278211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05357" y="1889036"/>
            <a:ext cx="7660447" cy="4630851"/>
            <a:chOff x="1026352" y="1769949"/>
            <a:chExt cx="7660447" cy="4630851"/>
          </a:xfrm>
        </p:grpSpPr>
        <p:grpSp>
          <p:nvGrpSpPr>
            <p:cNvPr id="9" name="Group 8"/>
            <p:cNvGrpSpPr/>
            <p:nvPr/>
          </p:nvGrpSpPr>
          <p:grpSpPr>
            <a:xfrm>
              <a:off x="1026352" y="1769949"/>
              <a:ext cx="7660447" cy="4630851"/>
              <a:chOff x="1026352" y="1769949"/>
              <a:chExt cx="7660447" cy="4630851"/>
            </a:xfrm>
          </p:grpSpPr>
          <p:grpSp>
            <p:nvGrpSpPr>
              <p:cNvPr id="14" name="Group 13"/>
              <p:cNvGrpSpPr/>
              <p:nvPr/>
            </p:nvGrpSpPr>
            <p:grpSpPr>
              <a:xfrm>
                <a:off x="1046230" y="1769949"/>
                <a:ext cx="7640569" cy="4630851"/>
                <a:chOff x="1046230" y="1769949"/>
                <a:chExt cx="7640569" cy="4630851"/>
              </a:xfrm>
            </p:grpSpPr>
            <p:grpSp>
              <p:nvGrpSpPr>
                <p:cNvPr id="16" name="Group 15"/>
                <p:cNvGrpSpPr/>
                <p:nvPr/>
              </p:nvGrpSpPr>
              <p:grpSpPr>
                <a:xfrm>
                  <a:off x="1046230" y="1769949"/>
                  <a:ext cx="7640569" cy="4630851"/>
                  <a:chOff x="1046230" y="1769949"/>
                  <a:chExt cx="7640569" cy="4630851"/>
                </a:xfrm>
              </p:grpSpPr>
              <p:grpSp>
                <p:nvGrpSpPr>
                  <p:cNvPr id="18" name="Group 17"/>
                  <p:cNvGrpSpPr/>
                  <p:nvPr/>
                </p:nvGrpSpPr>
                <p:grpSpPr>
                  <a:xfrm>
                    <a:off x="1046230" y="1775562"/>
                    <a:ext cx="7640569" cy="4625238"/>
                    <a:chOff x="904048" y="1650704"/>
                    <a:chExt cx="6794196" cy="4216694"/>
                  </a:xfrm>
                </p:grpSpPr>
                <p:grpSp>
                  <p:nvGrpSpPr>
                    <p:cNvPr id="20" name="Group 19"/>
                    <p:cNvGrpSpPr/>
                    <p:nvPr/>
                  </p:nvGrpSpPr>
                  <p:grpSpPr>
                    <a:xfrm>
                      <a:off x="904048" y="1650704"/>
                      <a:ext cx="6791047" cy="914400"/>
                      <a:chOff x="1313076" y="1600200"/>
                      <a:chExt cx="6791047" cy="914400"/>
                    </a:xfrm>
                  </p:grpSpPr>
                  <p:sp>
                    <p:nvSpPr>
                      <p:cNvPr id="53" name="Rectangle 52"/>
                      <p:cNvSpPr/>
                      <p:nvPr/>
                    </p:nvSpPr>
                    <p:spPr>
                      <a:xfrm>
                        <a:off x="1322323" y="1600200"/>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54" name="TextBox 53"/>
                      <p:cNvSpPr txBox="1"/>
                      <p:nvPr/>
                    </p:nvSpPr>
                    <p:spPr>
                      <a:xfrm>
                        <a:off x="1313076" y="1600200"/>
                        <a:ext cx="6781800" cy="338554"/>
                      </a:xfrm>
                      <a:prstGeom prst="rect">
                        <a:avLst/>
                      </a:prstGeom>
                      <a:noFill/>
                    </p:spPr>
                    <p:txBody>
                      <a:bodyPr wrap="square" rtlCol="0">
                        <a:spAutoFit/>
                      </a:bodyPr>
                      <a:lstStyle/>
                      <a:p>
                        <a:pPr algn="ctr"/>
                        <a:r>
                          <a:rPr lang="en-US" sz="1600" dirty="0" smtClean="0"/>
                          <a:t>Application Layer</a:t>
                        </a:r>
                        <a:endParaRPr lang="en-US" sz="1600" dirty="0"/>
                      </a:p>
                    </p:txBody>
                  </p:sp>
                </p:grpSp>
                <p:sp>
                  <p:nvSpPr>
                    <p:cNvPr id="21" name="Rectangle 20"/>
                    <p:cNvSpPr/>
                    <p:nvPr/>
                  </p:nvSpPr>
                  <p:spPr>
                    <a:xfrm>
                      <a:off x="908736" y="3668092"/>
                      <a:ext cx="6781800" cy="10668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2" name="TextBox 21"/>
                    <p:cNvSpPr txBox="1"/>
                    <p:nvPr/>
                  </p:nvSpPr>
                  <p:spPr>
                    <a:xfrm>
                      <a:off x="2308812" y="3708104"/>
                      <a:ext cx="4409537" cy="308650"/>
                    </a:xfrm>
                    <a:prstGeom prst="rect">
                      <a:avLst/>
                    </a:prstGeom>
                    <a:noFill/>
                  </p:spPr>
                  <p:txBody>
                    <a:bodyPr wrap="square" rtlCol="0">
                      <a:spAutoFit/>
                    </a:bodyPr>
                    <a:lstStyle/>
                    <a:p>
                      <a:pPr algn="ctr"/>
                      <a:r>
                        <a:rPr lang="en-US" sz="1600" dirty="0" smtClean="0"/>
                        <a:t>Data Augmentation Layer</a:t>
                      </a:r>
                      <a:endParaRPr lang="en-US" sz="1600" dirty="0"/>
                    </a:p>
                  </p:txBody>
                </p:sp>
                <p:sp>
                  <p:nvSpPr>
                    <p:cNvPr id="23" name="Rectangle 22"/>
                    <p:cNvSpPr/>
                    <p:nvPr/>
                  </p:nvSpPr>
                  <p:spPr>
                    <a:xfrm>
                      <a:off x="916444" y="4952998"/>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4" name="TextBox 23"/>
                    <p:cNvSpPr txBox="1"/>
                    <p:nvPr/>
                  </p:nvSpPr>
                  <p:spPr>
                    <a:xfrm>
                      <a:off x="916444" y="4952998"/>
                      <a:ext cx="6781800" cy="338554"/>
                    </a:xfrm>
                    <a:prstGeom prst="rect">
                      <a:avLst/>
                    </a:prstGeom>
                    <a:noFill/>
                  </p:spPr>
                  <p:txBody>
                    <a:bodyPr wrap="square" rtlCol="0">
                      <a:spAutoFit/>
                    </a:bodyPr>
                    <a:lstStyle/>
                    <a:p>
                      <a:pPr algn="ctr"/>
                      <a:r>
                        <a:rPr lang="en-US" sz="1600" dirty="0" smtClean="0"/>
                        <a:t>Data Gathering Layer</a:t>
                      </a:r>
                      <a:endParaRPr lang="en-US" sz="1600" dirty="0"/>
                    </a:p>
                  </p:txBody>
                </p:sp>
                <p:sp>
                  <p:nvSpPr>
                    <p:cNvPr id="25" name="Rectangle 24"/>
                    <p:cNvSpPr/>
                    <p:nvPr/>
                  </p:nvSpPr>
                  <p:spPr>
                    <a:xfrm>
                      <a:off x="907468" y="2641304"/>
                      <a:ext cx="67818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6" name="TextBox 25"/>
                    <p:cNvSpPr txBox="1"/>
                    <p:nvPr/>
                  </p:nvSpPr>
                  <p:spPr>
                    <a:xfrm>
                      <a:off x="916444" y="2641304"/>
                      <a:ext cx="6781800" cy="338554"/>
                    </a:xfrm>
                    <a:prstGeom prst="rect">
                      <a:avLst/>
                    </a:prstGeom>
                    <a:noFill/>
                  </p:spPr>
                  <p:txBody>
                    <a:bodyPr wrap="square" rtlCol="0">
                      <a:spAutoFit/>
                    </a:bodyPr>
                    <a:lstStyle/>
                    <a:p>
                      <a:pPr algn="ctr"/>
                      <a:r>
                        <a:rPr lang="en-US" sz="1600" dirty="0" smtClean="0"/>
                        <a:t>Query Processing Layer</a:t>
                      </a:r>
                      <a:endParaRPr lang="en-US" sz="1600" dirty="0"/>
                    </a:p>
                  </p:txBody>
                </p:sp>
                <p:sp>
                  <p:nvSpPr>
                    <p:cNvPr id="27" name="Flowchart: Magnetic Disk 26"/>
                    <p:cNvSpPr/>
                    <p:nvPr/>
                  </p:nvSpPr>
                  <p:spPr>
                    <a:xfrm>
                      <a:off x="5956350" y="5122274"/>
                      <a:ext cx="1524000" cy="643229"/>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Data Corpus</a:t>
                      </a:r>
                      <a:endParaRPr lang="en-US" dirty="0"/>
                    </a:p>
                  </p:txBody>
                </p:sp>
                <p:sp>
                  <p:nvSpPr>
                    <p:cNvPr id="28" name="Rectangle 27"/>
                    <p:cNvSpPr/>
                    <p:nvPr/>
                  </p:nvSpPr>
                  <p:spPr>
                    <a:xfrm>
                      <a:off x="3145767" y="5334722"/>
                      <a:ext cx="2362200" cy="351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r>
                        <a:rPr lang="en-US" dirty="0" smtClean="0"/>
                        <a:t>opic Focused </a:t>
                      </a:r>
                      <a:r>
                        <a:rPr lang="en-US" dirty="0"/>
                        <a:t>M</a:t>
                      </a:r>
                      <a:r>
                        <a:rPr lang="en-US" dirty="0" smtClean="0"/>
                        <a:t>onitor</a:t>
                      </a:r>
                      <a:endParaRPr lang="en-US" dirty="0"/>
                    </a:p>
                  </p:txBody>
                </p:sp>
                <p:sp>
                  <p:nvSpPr>
                    <p:cNvPr id="29" name="Oval 28"/>
                    <p:cNvSpPr/>
                    <p:nvPr/>
                  </p:nvSpPr>
                  <p:spPr>
                    <a:xfrm>
                      <a:off x="1145675" y="5268345"/>
                      <a:ext cx="1447800"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Topic</a:t>
                      </a:r>
                      <a:endParaRPr lang="en-US" dirty="0"/>
                    </a:p>
                  </p:txBody>
                </p:sp>
                <p:sp>
                  <p:nvSpPr>
                    <p:cNvPr id="30" name="Right Arrow 29"/>
                    <p:cNvSpPr/>
                    <p:nvPr/>
                  </p:nvSpPr>
                  <p:spPr>
                    <a:xfrm>
                      <a:off x="2745244"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1" name="Right Arrow 30"/>
                    <p:cNvSpPr/>
                    <p:nvPr/>
                  </p:nvSpPr>
                  <p:spPr>
                    <a:xfrm>
                      <a:off x="5580703" y="540887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2" name="Rectangle 31"/>
                    <p:cNvSpPr/>
                    <p:nvPr/>
                  </p:nvSpPr>
                  <p:spPr>
                    <a:xfrm>
                      <a:off x="3180403" y="4046658"/>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t>
                      </a:r>
                      <a:r>
                        <a:rPr lang="en-US" dirty="0" smtClean="0"/>
                        <a:t>ser Profiler</a:t>
                      </a:r>
                      <a:endParaRPr lang="en-US" dirty="0"/>
                    </a:p>
                  </p:txBody>
                </p:sp>
                <p:sp>
                  <p:nvSpPr>
                    <p:cNvPr id="33" name="Rectangle 32"/>
                    <p:cNvSpPr/>
                    <p:nvPr/>
                  </p:nvSpPr>
                  <p:spPr>
                    <a:xfrm>
                      <a:off x="3181347" y="4427405"/>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Document Analyzer</a:t>
                      </a:r>
                      <a:endParaRPr lang="en-US" dirty="0"/>
                    </a:p>
                  </p:txBody>
                </p:sp>
                <p:sp>
                  <p:nvSpPr>
                    <p:cNvPr id="34" name="Flowchart: Card 33"/>
                    <p:cNvSpPr/>
                    <p:nvPr/>
                  </p:nvSpPr>
                  <p:spPr>
                    <a:xfrm>
                      <a:off x="5964536" y="3784303"/>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User Attributes</a:t>
                      </a:r>
                      <a:endParaRPr lang="en-US" dirty="0"/>
                    </a:p>
                  </p:txBody>
                </p:sp>
                <p:sp>
                  <p:nvSpPr>
                    <p:cNvPr id="35" name="Flowchart: Card 34"/>
                    <p:cNvSpPr/>
                    <p:nvPr/>
                  </p:nvSpPr>
                  <p:spPr>
                    <a:xfrm>
                      <a:off x="5968315" y="4282941"/>
                      <a:ext cx="1600201" cy="397877"/>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 Attributes</a:t>
                      </a:r>
                      <a:endParaRPr lang="en-US" dirty="0"/>
                    </a:p>
                  </p:txBody>
                </p:sp>
                <p:sp>
                  <p:nvSpPr>
                    <p:cNvPr id="36" name="Oval 35"/>
                    <p:cNvSpPr/>
                    <p:nvPr/>
                  </p:nvSpPr>
                  <p:spPr>
                    <a:xfrm>
                      <a:off x="1138747" y="4069956"/>
                      <a:ext cx="1583825" cy="39775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a:t>
                      </a:r>
                      <a:r>
                        <a:rPr lang="en-US" dirty="0" smtClean="0"/>
                        <a:t>ttributes</a:t>
                      </a:r>
                      <a:endParaRPr lang="en-US" dirty="0"/>
                    </a:p>
                  </p:txBody>
                </p:sp>
                <p:sp>
                  <p:nvSpPr>
                    <p:cNvPr id="37" name="Right Arrow 36"/>
                    <p:cNvSpPr/>
                    <p:nvPr/>
                  </p:nvSpPr>
                  <p:spPr>
                    <a:xfrm>
                      <a:off x="2817350" y="4167379"/>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8" name="Right Arrow 37"/>
                    <p:cNvSpPr/>
                    <p:nvPr/>
                  </p:nvSpPr>
                  <p:spPr>
                    <a:xfrm>
                      <a:off x="5621637" y="4160546"/>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9" name="Rectangle 38"/>
                    <p:cNvSpPr/>
                    <p:nvPr/>
                  </p:nvSpPr>
                  <p:spPr>
                    <a:xfrm>
                      <a:off x="3145767" y="3098504"/>
                      <a:ext cx="2362200" cy="271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Index-Plan Optimizer</a:t>
                      </a:r>
                      <a:endParaRPr lang="en-US" dirty="0"/>
                    </a:p>
                  </p:txBody>
                </p:sp>
                <p:sp>
                  <p:nvSpPr>
                    <p:cNvPr id="40" name="Oval 39"/>
                    <p:cNvSpPr/>
                    <p:nvPr/>
                  </p:nvSpPr>
                  <p:spPr>
                    <a:xfrm>
                      <a:off x="1138747" y="2890023"/>
                      <a:ext cx="1606497" cy="66010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Complex  Search Queries</a:t>
                      </a:r>
                      <a:endParaRPr lang="en-US" dirty="0"/>
                    </a:p>
                  </p:txBody>
                </p:sp>
                <p:sp>
                  <p:nvSpPr>
                    <p:cNvPr id="41" name="Right Arrow 40"/>
                    <p:cNvSpPr/>
                    <p:nvPr/>
                  </p:nvSpPr>
                  <p:spPr>
                    <a:xfrm>
                      <a:off x="2817350" y="3098504"/>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2" name="Right Arrow 41"/>
                    <p:cNvSpPr/>
                    <p:nvPr/>
                  </p:nvSpPr>
                  <p:spPr>
                    <a:xfrm>
                      <a:off x="5580703" y="3069788"/>
                      <a:ext cx="228600" cy="20290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3" name="Flowchart: Preparation 42"/>
                    <p:cNvSpPr/>
                    <p:nvPr/>
                  </p:nvSpPr>
                  <p:spPr>
                    <a:xfrm>
                      <a:off x="5993189" y="2807809"/>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Plans</a:t>
                      </a:r>
                      <a:endParaRPr lang="en-US" dirty="0"/>
                    </a:p>
                  </p:txBody>
                </p:sp>
                <p:sp>
                  <p:nvSpPr>
                    <p:cNvPr id="44" name="Flowchart: Preparation 43"/>
                    <p:cNvSpPr/>
                    <p:nvPr/>
                  </p:nvSpPr>
                  <p:spPr>
                    <a:xfrm>
                      <a:off x="6021844" y="3174263"/>
                      <a:ext cx="1512665" cy="254294"/>
                    </a:xfrm>
                    <a:prstGeom prst="flowChartPreparati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Indexes</a:t>
                      </a:r>
                      <a:endParaRPr lang="en-US" dirty="0"/>
                    </a:p>
                  </p:txBody>
                </p:sp>
                <p:pic>
                  <p:nvPicPr>
                    <p:cNvPr id="45" name="Picture 44"/>
                    <p:cNvPicPr/>
                    <p:nvPr/>
                  </p:nvPicPr>
                  <p:blipFill>
                    <a:blip r:embed="rId3"/>
                    <a:stretch>
                      <a:fillRect/>
                    </a:stretch>
                  </p:blipFill>
                  <p:spPr>
                    <a:xfrm>
                      <a:off x="2718478" y="2021910"/>
                      <a:ext cx="629726" cy="522135"/>
                    </a:xfrm>
                    <a:prstGeom prst="rect">
                      <a:avLst/>
                    </a:prstGeom>
                  </p:spPr>
                </p:pic>
                <p:sp>
                  <p:nvSpPr>
                    <p:cNvPr id="46" name="Text Box 21"/>
                    <p:cNvSpPr txBox="1"/>
                    <p:nvPr/>
                  </p:nvSpPr>
                  <p:spPr>
                    <a:xfrm>
                      <a:off x="1954863" y="1996318"/>
                      <a:ext cx="1333844" cy="40195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smtClean="0">
                          <a:solidFill>
                            <a:srgbClr val="1F497D"/>
                          </a:solidFill>
                          <a:latin typeface="Times New Roman"/>
                          <a:ea typeface="宋体"/>
                        </a:rPr>
                        <a:t>Business Intelligence</a:t>
                      </a:r>
                      <a:endParaRPr lang="en-US" sz="1400" dirty="0">
                        <a:effectLst/>
                        <a:latin typeface="Times New Roman"/>
                        <a:ea typeface="宋体"/>
                      </a:endParaRPr>
                    </a:p>
                  </p:txBody>
                </p:sp>
                <p:sp>
                  <p:nvSpPr>
                    <p:cNvPr id="47" name="Text Box 21"/>
                    <p:cNvSpPr txBox="1"/>
                    <p:nvPr/>
                  </p:nvSpPr>
                  <p:spPr>
                    <a:xfrm>
                      <a:off x="3348204" y="2023942"/>
                      <a:ext cx="1136015" cy="42037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400" dirty="0">
                          <a:solidFill>
                            <a:srgbClr val="1F497D"/>
                          </a:solidFill>
                          <a:effectLst/>
                          <a:latin typeface="Times New Roman"/>
                          <a:ea typeface="宋体"/>
                        </a:rPr>
                        <a:t>Emergency Management</a:t>
                      </a:r>
                      <a:endParaRPr lang="en-US" sz="1400" dirty="0">
                        <a:effectLst/>
                        <a:latin typeface="Times New Roman"/>
                        <a:ea typeface="宋体"/>
                      </a:endParaRPr>
                    </a:p>
                  </p:txBody>
                </p:sp>
                <p:pic>
                  <p:nvPicPr>
                    <p:cNvPr id="48" name="Picture 47"/>
                    <p:cNvPicPr/>
                    <p:nvPr/>
                  </p:nvPicPr>
                  <p:blipFill>
                    <a:blip r:embed="rId4"/>
                    <a:stretch>
                      <a:fillRect/>
                    </a:stretch>
                  </p:blipFill>
                  <p:spPr>
                    <a:xfrm>
                      <a:off x="4444714" y="2086127"/>
                      <a:ext cx="575123" cy="402590"/>
                    </a:xfrm>
                    <a:prstGeom prst="rect">
                      <a:avLst/>
                    </a:prstGeom>
                  </p:spPr>
                </p:pic>
                <p:pic>
                  <p:nvPicPr>
                    <p:cNvPr id="49" name="Picture 48"/>
                    <p:cNvPicPr/>
                    <p:nvPr/>
                  </p:nvPicPr>
                  <p:blipFill>
                    <a:blip r:embed="rId5"/>
                    <a:stretch>
                      <a:fillRect/>
                    </a:stretch>
                  </p:blipFill>
                  <p:spPr>
                    <a:xfrm>
                      <a:off x="5699411" y="2021910"/>
                      <a:ext cx="513878" cy="466807"/>
                    </a:xfrm>
                    <a:prstGeom prst="rect">
                      <a:avLst/>
                    </a:prstGeom>
                  </p:spPr>
                </p:pic>
                <p:sp>
                  <p:nvSpPr>
                    <p:cNvPr id="50" name="Text Box 21"/>
                    <p:cNvSpPr txBox="1"/>
                    <p:nvPr/>
                  </p:nvSpPr>
                  <p:spPr>
                    <a:xfrm>
                      <a:off x="5035418" y="1998753"/>
                      <a:ext cx="828674" cy="40259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200" dirty="0">
                          <a:solidFill>
                            <a:srgbClr val="1F497D"/>
                          </a:solidFill>
                          <a:effectLst/>
                          <a:latin typeface="Times New Roman"/>
                          <a:ea typeface="宋体"/>
                        </a:rPr>
                        <a:t>Political Analysis</a:t>
                      </a:r>
                      <a:endParaRPr lang="en-US" sz="1200" dirty="0">
                        <a:effectLst/>
                        <a:latin typeface="Times New Roman"/>
                        <a:ea typeface="宋体"/>
                      </a:endParaRPr>
                    </a:p>
                  </p:txBody>
                </p:sp>
                <p:sp>
                  <p:nvSpPr>
                    <p:cNvPr id="51" name="Rectangle 50"/>
                    <p:cNvSpPr/>
                    <p:nvPr/>
                  </p:nvSpPr>
                  <p:spPr>
                    <a:xfrm>
                      <a:off x="954201" y="2069982"/>
                      <a:ext cx="838200" cy="3282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 Queries</a:t>
                      </a:r>
                      <a:endParaRPr lang="en-US" sz="1400" dirty="0"/>
                    </a:p>
                  </p:txBody>
                </p:sp>
                <p:sp>
                  <p:nvSpPr>
                    <p:cNvPr id="52" name="Rectangle 51"/>
                    <p:cNvSpPr/>
                    <p:nvPr/>
                  </p:nvSpPr>
                  <p:spPr>
                    <a:xfrm>
                      <a:off x="6553200" y="2049377"/>
                      <a:ext cx="838200" cy="3282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 Results</a:t>
                      </a:r>
                      <a:endParaRPr lang="en-US" sz="1400" dirty="0"/>
                    </a:p>
                  </p:txBody>
                </p:sp>
              </p:grpSp>
              <p:sp>
                <p:nvSpPr>
                  <p:cNvPr id="19" name="TextBox 18"/>
                  <p:cNvSpPr txBox="1"/>
                  <p:nvPr/>
                </p:nvSpPr>
                <p:spPr>
                  <a:xfrm>
                    <a:off x="1088139" y="1769949"/>
                    <a:ext cx="1602461" cy="338554"/>
                  </a:xfrm>
                  <a:prstGeom prst="rect">
                    <a:avLst/>
                  </a:prstGeom>
                  <a:noFill/>
                </p:spPr>
                <p:txBody>
                  <a:bodyPr wrap="square" rtlCol="0">
                    <a:spAutoFit/>
                  </a:bodyPr>
                  <a:lstStyle/>
                  <a:p>
                    <a:r>
                      <a:rPr lang="en-US" sz="1600" dirty="0" smtClean="0">
                        <a:solidFill>
                          <a:srgbClr val="FF0000"/>
                        </a:solidFill>
                      </a:rPr>
                      <a:t>[ICDE’12]</a:t>
                    </a:r>
                    <a:endParaRPr lang="en-US" sz="1600" dirty="0">
                      <a:solidFill>
                        <a:srgbClr val="FF0000"/>
                      </a:solidFill>
                    </a:endParaRPr>
                  </a:p>
                </p:txBody>
              </p:sp>
            </p:grpSp>
            <p:sp>
              <p:nvSpPr>
                <p:cNvPr id="17" name="TextBox 16"/>
                <p:cNvSpPr txBox="1"/>
                <p:nvPr/>
              </p:nvSpPr>
              <p:spPr>
                <a:xfrm>
                  <a:off x="1073969" y="2802188"/>
                  <a:ext cx="2171358" cy="338554"/>
                </a:xfrm>
                <a:prstGeom prst="rect">
                  <a:avLst/>
                </a:prstGeom>
                <a:noFill/>
              </p:spPr>
              <p:txBody>
                <a:bodyPr wrap="square" rtlCol="0">
                  <a:spAutoFit/>
                </a:bodyPr>
                <a:lstStyle/>
                <a:p>
                  <a:r>
                    <a:rPr lang="en-US" sz="1600" dirty="0" smtClean="0">
                      <a:solidFill>
                        <a:srgbClr val="FF0000"/>
                      </a:solidFill>
                    </a:rPr>
                    <a:t>[In Preparation]</a:t>
                  </a:r>
                  <a:endParaRPr lang="en-US" sz="1600" dirty="0">
                    <a:solidFill>
                      <a:srgbClr val="FF0000"/>
                    </a:solidFill>
                  </a:endParaRPr>
                </a:p>
              </p:txBody>
            </p:sp>
          </p:grpSp>
          <p:sp>
            <p:nvSpPr>
              <p:cNvPr id="15" name="TextBox 14"/>
              <p:cNvSpPr txBox="1"/>
              <p:nvPr/>
            </p:nvSpPr>
            <p:spPr>
              <a:xfrm>
                <a:off x="1026352" y="4008287"/>
                <a:ext cx="3238500" cy="338554"/>
              </a:xfrm>
              <a:prstGeom prst="rect">
                <a:avLst/>
              </a:prstGeom>
              <a:noFill/>
            </p:spPr>
            <p:txBody>
              <a:bodyPr wrap="square" rtlCol="0">
                <a:spAutoFit/>
              </a:bodyPr>
              <a:lstStyle/>
              <a:p>
                <a:r>
                  <a:rPr lang="en-US" sz="1600" dirty="0" smtClean="0">
                    <a:solidFill>
                      <a:srgbClr val="FF0000"/>
                    </a:solidFill>
                  </a:rPr>
                  <a:t>[KDD’12, VLDB’12, KDD’09]</a:t>
                </a:r>
                <a:endParaRPr lang="en-US" sz="1600" dirty="0">
                  <a:solidFill>
                    <a:srgbClr val="FF0000"/>
                  </a:solidFill>
                </a:endParaRPr>
              </a:p>
            </p:txBody>
          </p:sp>
        </p:grpSp>
        <p:sp>
          <p:nvSpPr>
            <p:cNvPr id="12" name="TextBox 11"/>
            <p:cNvSpPr txBox="1"/>
            <p:nvPr/>
          </p:nvSpPr>
          <p:spPr>
            <a:xfrm>
              <a:off x="1088139" y="5430608"/>
              <a:ext cx="3238500" cy="338554"/>
            </a:xfrm>
            <a:prstGeom prst="rect">
              <a:avLst/>
            </a:prstGeom>
            <a:noFill/>
          </p:spPr>
          <p:txBody>
            <a:bodyPr wrap="square" rtlCol="0">
              <a:spAutoFit/>
            </a:bodyPr>
            <a:lstStyle/>
            <a:p>
              <a:r>
                <a:rPr lang="en-US" sz="1600" dirty="0" smtClean="0">
                  <a:solidFill>
                    <a:srgbClr val="FF0000"/>
                  </a:solidFill>
                </a:rPr>
                <a:t>[VLDB’13 Sub]</a:t>
              </a:r>
              <a:endParaRPr lang="en-US" sz="1600" dirty="0">
                <a:solidFill>
                  <a:srgbClr val="FF0000"/>
                </a:solidFill>
              </a:endParaRPr>
            </a:p>
          </p:txBody>
        </p:sp>
      </p:grpSp>
      <p:sp>
        <p:nvSpPr>
          <p:cNvPr id="2" name="Title 1"/>
          <p:cNvSpPr>
            <a:spLocks noGrp="1"/>
          </p:cNvSpPr>
          <p:nvPr>
            <p:ph type="title"/>
          </p:nvPr>
        </p:nvSpPr>
        <p:spPr>
          <a:xfrm>
            <a:off x="237743" y="155448"/>
            <a:ext cx="8412607" cy="1252728"/>
          </a:xfrm>
        </p:spPr>
        <p:txBody>
          <a:bodyPr>
            <a:noAutofit/>
          </a:bodyPr>
          <a:lstStyle/>
          <a:p>
            <a:r>
              <a:rPr lang="en-US" sz="3200" dirty="0" smtClean="0"/>
              <a:t>Future work</a:t>
            </a:r>
            <a:r>
              <a:rPr lang="en-US" sz="3200" dirty="0"/>
              <a:t> </a:t>
            </a:r>
            <a:r>
              <a:rPr lang="en-US" sz="3200" dirty="0" smtClean="0"/>
              <a:t>2: Design efficient indexes and plans to support analytic search</a:t>
            </a:r>
            <a:endParaRPr lang="en-US" sz="3200" dirty="0"/>
          </a:p>
        </p:txBody>
      </p:sp>
      <p:sp>
        <p:nvSpPr>
          <p:cNvPr id="4" name="Slide Number Placeholder 3"/>
          <p:cNvSpPr>
            <a:spLocks noGrp="1"/>
          </p:cNvSpPr>
          <p:nvPr>
            <p:ph type="sldNum" sz="quarter" idx="12"/>
          </p:nvPr>
        </p:nvSpPr>
        <p:spPr/>
        <p:txBody>
          <a:bodyPr/>
          <a:lstStyle/>
          <a:p>
            <a:fld id="{18E48496-6061-4952-8C25-B8E1BA644B92}" type="slidenum">
              <a:rPr lang="en-US" smtClean="0"/>
              <a:t>65</a:t>
            </a:fld>
            <a:endParaRPr lang="en-US" dirty="0"/>
          </a:p>
        </p:txBody>
      </p:sp>
      <p:grpSp>
        <p:nvGrpSpPr>
          <p:cNvPr id="13" name="Group 12"/>
          <p:cNvGrpSpPr/>
          <p:nvPr/>
        </p:nvGrpSpPr>
        <p:grpSpPr>
          <a:xfrm>
            <a:off x="2850007" y="2995267"/>
            <a:ext cx="6019800" cy="970181"/>
            <a:chOff x="2850007" y="2995267"/>
            <a:chExt cx="6019800" cy="970181"/>
          </a:xfrm>
        </p:grpSpPr>
        <p:sp>
          <p:nvSpPr>
            <p:cNvPr id="10" name="Oval 9"/>
            <p:cNvSpPr/>
            <p:nvPr/>
          </p:nvSpPr>
          <p:spPr>
            <a:xfrm>
              <a:off x="2850007" y="3317748"/>
              <a:ext cx="3048000" cy="6477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5898007" y="2995267"/>
              <a:ext cx="2971800" cy="646331"/>
            </a:xfrm>
            <a:prstGeom prst="rect">
              <a:avLst/>
            </a:prstGeom>
            <a:solidFill>
              <a:schemeClr val="accent6">
                <a:lumMod val="20000"/>
                <a:lumOff val="80000"/>
              </a:schemeClr>
            </a:solidFill>
          </p:spPr>
          <p:txBody>
            <a:bodyPr wrap="square" rtlCol="0">
              <a:spAutoFit/>
            </a:bodyPr>
            <a:lstStyle/>
            <a:p>
              <a:r>
                <a:rPr lang="en-US" dirty="0"/>
                <a:t>S</a:t>
              </a:r>
              <a:r>
                <a:rPr lang="en-US" dirty="0" smtClean="0"/>
                <a:t>upport  analytical search  efficiently </a:t>
              </a:r>
            </a:p>
          </p:txBody>
        </p:sp>
      </p:grpSp>
    </p:spTree>
    <p:extLst>
      <p:ext uri="{BB962C8B-B14F-4D97-AF65-F5344CB8AC3E}">
        <p14:creationId xmlns:p14="http://schemas.microsoft.com/office/powerpoint/2010/main" val="279574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8534400" cy="1252728"/>
          </a:xfrm>
        </p:spPr>
        <p:txBody>
          <a:bodyPr>
            <a:noAutofit/>
          </a:bodyPr>
          <a:lstStyle/>
          <a:p>
            <a:r>
              <a:rPr lang="en-US" sz="3200" dirty="0"/>
              <a:t>Analytic </a:t>
            </a:r>
            <a:r>
              <a:rPr lang="en-US" sz="3200" dirty="0" smtClean="0"/>
              <a:t>search over social media is different from document </a:t>
            </a:r>
            <a:r>
              <a:rPr lang="en-US" sz="3200" dirty="0"/>
              <a:t>r</a:t>
            </a:r>
            <a:r>
              <a:rPr lang="en-US" sz="3200" dirty="0" smtClean="0"/>
              <a:t>etrieval over web </a:t>
            </a:r>
            <a:endParaRPr lang="en-US" sz="3200" dirty="0"/>
          </a:p>
        </p:txBody>
      </p:sp>
      <p:sp>
        <p:nvSpPr>
          <p:cNvPr id="4" name="Slide Number Placeholder 3"/>
          <p:cNvSpPr>
            <a:spLocks noGrp="1"/>
          </p:cNvSpPr>
          <p:nvPr>
            <p:ph type="sldNum" sz="quarter" idx="12"/>
          </p:nvPr>
        </p:nvSpPr>
        <p:spPr/>
        <p:txBody>
          <a:bodyPr/>
          <a:lstStyle/>
          <a:p>
            <a:fld id="{18E48496-6061-4952-8C25-B8E1BA644B92}" type="slidenum">
              <a:rPr lang="en-US" smtClean="0"/>
              <a:t>66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48198799"/>
              </p:ext>
            </p:extLst>
          </p:nvPr>
        </p:nvGraphicFramePr>
        <p:xfrm>
          <a:off x="609600" y="2479831"/>
          <a:ext cx="7924800" cy="3581879"/>
        </p:xfrm>
        <a:graphic>
          <a:graphicData uri="http://schemas.openxmlformats.org/drawingml/2006/table">
            <a:tbl>
              <a:tblPr firstRow="1" bandRow="1">
                <a:tableStyleId>{5C22544A-7EE6-4342-B048-85BDC9FD1C3A}</a:tableStyleId>
              </a:tblPr>
              <a:tblGrid>
                <a:gridCol w="1219200"/>
                <a:gridCol w="2971800"/>
                <a:gridCol w="3733800"/>
              </a:tblGrid>
              <a:tr h="747239">
                <a:tc>
                  <a:txBody>
                    <a:bodyPr/>
                    <a:lstStyle/>
                    <a:p>
                      <a:endParaRPr lang="en-US" sz="2400" dirty="0"/>
                    </a:p>
                  </a:txBody>
                  <a:tcPr/>
                </a:tc>
                <a:tc>
                  <a:txBody>
                    <a:bodyPr/>
                    <a:lstStyle/>
                    <a:p>
                      <a:r>
                        <a:rPr lang="en-US" sz="2400" dirty="0" smtClean="0"/>
                        <a:t>Document Retrieval over web</a:t>
                      </a:r>
                      <a:r>
                        <a:rPr lang="en-US" sz="2400" baseline="0" dirty="0" smtClean="0"/>
                        <a:t> </a:t>
                      </a:r>
                      <a:endParaRPr lang="en-US" sz="2400" dirty="0"/>
                    </a:p>
                  </a:txBody>
                  <a:tcPr/>
                </a:tc>
                <a:tc>
                  <a:txBody>
                    <a:bodyPr/>
                    <a:lstStyle/>
                    <a:p>
                      <a:r>
                        <a:rPr lang="en-US" sz="2400" dirty="0" smtClean="0"/>
                        <a:t>Analytic  Search</a:t>
                      </a:r>
                    </a:p>
                    <a:p>
                      <a:r>
                        <a:rPr lang="en-US" sz="2400" dirty="0" smtClean="0"/>
                        <a:t>Over Social Media</a:t>
                      </a:r>
                      <a:endParaRPr lang="en-US" sz="2400" dirty="0"/>
                    </a:p>
                  </a:txBody>
                  <a:tcPr/>
                </a:tc>
              </a:tr>
              <a:tr h="747239">
                <a:tc>
                  <a:txBody>
                    <a:bodyPr/>
                    <a:lstStyle/>
                    <a:p>
                      <a:r>
                        <a:rPr lang="en-US" sz="2400" dirty="0" smtClean="0"/>
                        <a:t>Input </a:t>
                      </a:r>
                      <a:endParaRPr lang="en-US" sz="2400" dirty="0"/>
                    </a:p>
                  </a:txBody>
                  <a:tcPr/>
                </a:tc>
                <a:tc>
                  <a:txBody>
                    <a:bodyPr/>
                    <a:lstStyle/>
                    <a:p>
                      <a:r>
                        <a:rPr lang="en-US" sz="2400" dirty="0" smtClean="0"/>
                        <a:t>Keywords </a:t>
                      </a:r>
                      <a:endParaRPr lang="en-US" sz="2400" dirty="0"/>
                    </a:p>
                  </a:txBody>
                  <a:tcPr/>
                </a:tc>
                <a:tc>
                  <a:txBody>
                    <a:bodyPr/>
                    <a:lstStyle/>
                    <a:p>
                      <a:r>
                        <a:rPr lang="en-US" sz="2400" dirty="0" smtClean="0"/>
                        <a:t>Keyword </a:t>
                      </a:r>
                      <a:r>
                        <a:rPr lang="en-US" sz="2400" baseline="0" dirty="0" smtClean="0"/>
                        <a:t> + Restrictions </a:t>
                      </a:r>
                      <a:endParaRPr lang="en-US" sz="2400" dirty="0"/>
                    </a:p>
                  </a:txBody>
                  <a:tcPr/>
                </a:tc>
              </a:tr>
              <a:tr h="747239">
                <a:tc>
                  <a:txBody>
                    <a:bodyPr/>
                    <a:lstStyle/>
                    <a:p>
                      <a:r>
                        <a:rPr lang="en-US" sz="2400" dirty="0" smtClean="0"/>
                        <a:t>Output</a:t>
                      </a:r>
                      <a:endParaRPr lang="en-US" sz="2400" dirty="0"/>
                    </a:p>
                  </a:txBody>
                  <a:tcPr/>
                </a:tc>
                <a:tc>
                  <a:txBody>
                    <a:bodyPr/>
                    <a:lstStyle/>
                    <a:p>
                      <a:r>
                        <a:rPr lang="en-US" sz="2400" dirty="0" smtClean="0"/>
                        <a:t>Individual</a:t>
                      </a:r>
                      <a:r>
                        <a:rPr lang="en-US" sz="2400" baseline="0" dirty="0" smtClean="0"/>
                        <a:t> Documents </a:t>
                      </a:r>
                      <a:endParaRPr lang="en-US" sz="2400" dirty="0"/>
                    </a:p>
                  </a:txBody>
                  <a:tcPr/>
                </a:tc>
                <a:tc>
                  <a:txBody>
                    <a:bodyPr/>
                    <a:lstStyle/>
                    <a:p>
                      <a:r>
                        <a:rPr lang="en-US" sz="2400" dirty="0" smtClean="0"/>
                        <a:t>Fine grained information  (e.g., #smartphones)</a:t>
                      </a:r>
                      <a:endParaRPr lang="en-US" sz="2400" dirty="0"/>
                    </a:p>
                  </a:txBody>
                  <a:tcPr/>
                </a:tc>
              </a:tr>
              <a:tr h="1000594">
                <a:tc>
                  <a:txBody>
                    <a:bodyPr/>
                    <a:lstStyle/>
                    <a:p>
                      <a:endParaRPr lang="en-US" sz="2400" dirty="0"/>
                    </a:p>
                  </a:txBody>
                  <a:tcPr/>
                </a:tc>
                <a:tc>
                  <a:txBody>
                    <a:bodyPr/>
                    <a:lstStyle/>
                    <a:p>
                      <a:endParaRPr lang="en-US" sz="2400" dirty="0"/>
                    </a:p>
                  </a:txBody>
                  <a:tcPr/>
                </a:tc>
                <a:tc>
                  <a:txBody>
                    <a:bodyPr/>
                    <a:lstStyle/>
                    <a:p>
                      <a:r>
                        <a:rPr lang="en-US" sz="2400" dirty="0" smtClean="0"/>
                        <a:t>Aggregated</a:t>
                      </a:r>
                      <a:r>
                        <a:rPr lang="en-US" sz="2400" baseline="0" dirty="0" smtClean="0"/>
                        <a:t>  Information </a:t>
                      </a:r>
                    </a:p>
                    <a:p>
                      <a:r>
                        <a:rPr lang="en-US" sz="2400" baseline="0" dirty="0" smtClean="0"/>
                        <a:t>(e.g., how many users mention them)</a:t>
                      </a:r>
                      <a:endParaRPr lang="en-US" sz="2400" dirty="0"/>
                    </a:p>
                  </a:txBody>
                  <a:tcPr/>
                </a:tc>
              </a:tr>
            </a:tbl>
          </a:graphicData>
        </a:graphic>
      </p:graphicFrame>
      <p:sp>
        <p:nvSpPr>
          <p:cNvPr id="3" name="TextBox 2"/>
          <p:cNvSpPr txBox="1"/>
          <p:nvPr/>
        </p:nvSpPr>
        <p:spPr>
          <a:xfrm>
            <a:off x="914400" y="1600200"/>
            <a:ext cx="7772400" cy="646331"/>
          </a:xfrm>
          <a:prstGeom prst="rect">
            <a:avLst/>
          </a:prstGeom>
          <a:noFill/>
        </p:spPr>
        <p:txBody>
          <a:bodyPr wrap="square" rtlCol="0">
            <a:spAutoFit/>
          </a:bodyPr>
          <a:lstStyle/>
          <a:p>
            <a:r>
              <a:rPr lang="en-US" dirty="0" smtClean="0"/>
              <a:t>Product information of </a:t>
            </a:r>
            <a:r>
              <a:rPr lang="en-US" dirty="0" err="1" smtClean="0"/>
              <a:t>Iphone</a:t>
            </a:r>
            <a:r>
              <a:rPr lang="en-US" dirty="0" smtClean="0"/>
              <a:t> 5?  </a:t>
            </a:r>
            <a:r>
              <a:rPr lang="en-US" dirty="0"/>
              <a:t> </a:t>
            </a:r>
            <a:r>
              <a:rPr lang="en-US" dirty="0" smtClean="0"/>
              <a:t>VS.  Demographics of users who “</a:t>
            </a:r>
            <a:r>
              <a:rPr lang="en-US" dirty="0" err="1" smtClean="0"/>
              <a:t>iphone</a:t>
            </a:r>
            <a:r>
              <a:rPr lang="en-US" dirty="0" smtClean="0"/>
              <a:t> 5”</a:t>
            </a:r>
            <a:br>
              <a:rPr lang="en-US" dirty="0" smtClean="0"/>
            </a:br>
            <a:endParaRPr lang="en-US" dirty="0"/>
          </a:p>
        </p:txBody>
      </p:sp>
    </p:spTree>
    <p:extLst>
      <p:ext uri="{BB962C8B-B14F-4D97-AF65-F5344CB8AC3E}">
        <p14:creationId xmlns:p14="http://schemas.microsoft.com/office/powerpoint/2010/main" val="2521249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We aim to </a:t>
            </a:r>
            <a:r>
              <a:rPr lang="en-US" sz="3200" dirty="0"/>
              <a:t>support complex entity </a:t>
            </a:r>
            <a:r>
              <a:rPr lang="en-US" sz="3200" dirty="0" smtClean="0"/>
              <a:t>search to flexibly </a:t>
            </a:r>
            <a:r>
              <a:rPr lang="en-US" sz="3200" dirty="0"/>
              <a:t>and efficiently </a:t>
            </a:r>
            <a:r>
              <a:rPr lang="en-US" sz="3200" dirty="0" smtClean="0"/>
              <a:t>analyze social media</a:t>
            </a:r>
            <a:endParaRPr lang="en-US" sz="3200" dirty="0"/>
          </a:p>
        </p:txBody>
      </p:sp>
      <p:sp>
        <p:nvSpPr>
          <p:cNvPr id="3" name="Content Placeholder 2"/>
          <p:cNvSpPr>
            <a:spLocks noGrp="1"/>
          </p:cNvSpPr>
          <p:nvPr>
            <p:ph idx="1"/>
          </p:nvPr>
        </p:nvSpPr>
        <p:spPr>
          <a:xfrm>
            <a:off x="457200" y="1775193"/>
            <a:ext cx="8229600" cy="3939807"/>
          </a:xfrm>
        </p:spPr>
        <p:txBody>
          <a:bodyPr>
            <a:normAutofit fontScale="85000" lnSpcReduction="20000"/>
          </a:bodyPr>
          <a:lstStyle/>
          <a:p>
            <a:r>
              <a:rPr lang="en-US" dirty="0" smtClean="0"/>
              <a:t>Entity Search (Cheng et.al 2007 VLDB)</a:t>
            </a:r>
          </a:p>
          <a:p>
            <a:pPr lvl="1"/>
            <a:r>
              <a:rPr lang="en-US" dirty="0" smtClean="0"/>
              <a:t>Search typed entities from documents with keywords </a:t>
            </a:r>
          </a:p>
          <a:p>
            <a:pPr lvl="2"/>
            <a:r>
              <a:rPr lang="en-US" dirty="0" smtClean="0"/>
              <a:t>#phone  “Amazon”</a:t>
            </a:r>
          </a:p>
          <a:p>
            <a:pPr lvl="2"/>
            <a:r>
              <a:rPr lang="en-US" dirty="0" smtClean="0"/>
              <a:t>#professor  “databases”;</a:t>
            </a:r>
          </a:p>
          <a:p>
            <a:endParaRPr lang="en-US" dirty="0" smtClean="0"/>
          </a:p>
          <a:p>
            <a:r>
              <a:rPr lang="en-US" dirty="0" smtClean="0"/>
              <a:t>Complex Text Search </a:t>
            </a:r>
          </a:p>
          <a:p>
            <a:pPr lvl="1"/>
            <a:r>
              <a:rPr lang="en-US" dirty="0" smtClean="0"/>
              <a:t>Search aggregated fine-grained </a:t>
            </a:r>
            <a:r>
              <a:rPr lang="en-US" dirty="0"/>
              <a:t>i</a:t>
            </a:r>
            <a:r>
              <a:rPr lang="en-US" dirty="0" smtClean="0"/>
              <a:t>nformation with keywords and additional restrictions.  </a:t>
            </a:r>
          </a:p>
          <a:p>
            <a:pPr lvl="2"/>
            <a:r>
              <a:rPr lang="en-US" dirty="0" smtClean="0"/>
              <a:t>What place do people get “donuts” </a:t>
            </a:r>
          </a:p>
          <a:p>
            <a:pPr marL="1033272" lvl="3" indent="0">
              <a:buNone/>
            </a:pPr>
            <a:r>
              <a:rPr lang="en-US" dirty="0" smtClean="0"/>
              <a:t>#location “donuts”</a:t>
            </a:r>
          </a:p>
          <a:p>
            <a:pPr lvl="2"/>
            <a:r>
              <a:rPr lang="en-US" dirty="0" smtClean="0"/>
              <a:t>What users’  age groups do people like “</a:t>
            </a:r>
            <a:r>
              <a:rPr lang="en-US" dirty="0" err="1" smtClean="0"/>
              <a:t>iphone</a:t>
            </a:r>
            <a:r>
              <a:rPr lang="en-US" dirty="0" smtClean="0"/>
              <a:t>”.</a:t>
            </a:r>
          </a:p>
          <a:p>
            <a:pPr marL="768096" lvl="2" indent="0">
              <a:buNone/>
            </a:pPr>
            <a:r>
              <a:rPr lang="en-US" dirty="0"/>
              <a:t>	</a:t>
            </a:r>
            <a:r>
              <a:rPr lang="en-US" dirty="0" smtClean="0"/>
              <a:t>( #age-group “</a:t>
            </a:r>
            <a:r>
              <a:rPr lang="en-US" dirty="0" err="1" smtClean="0"/>
              <a:t>iphone</a:t>
            </a:r>
            <a:r>
              <a:rPr lang="en-US" dirty="0" smtClean="0"/>
              <a:t>”, </a:t>
            </a:r>
            <a:r>
              <a:rPr lang="en-US" dirty="0" err="1" smtClean="0"/>
              <a:t>doc.sentiment</a:t>
            </a:r>
            <a:r>
              <a:rPr lang="en-US" dirty="0" smtClean="0"/>
              <a:t>=happy)</a:t>
            </a:r>
          </a:p>
        </p:txBody>
      </p:sp>
      <p:sp>
        <p:nvSpPr>
          <p:cNvPr id="4" name="Slide Number Placeholder 3"/>
          <p:cNvSpPr>
            <a:spLocks noGrp="1"/>
          </p:cNvSpPr>
          <p:nvPr>
            <p:ph type="sldNum" sz="quarter" idx="12"/>
          </p:nvPr>
        </p:nvSpPr>
        <p:spPr/>
        <p:txBody>
          <a:bodyPr/>
          <a:lstStyle/>
          <a:p>
            <a:fld id="{18E48496-6061-4952-8C25-B8E1BA644B92}" type="slidenum">
              <a:rPr lang="en-US" smtClean="0"/>
              <a:t>67</a:t>
            </a:fld>
            <a:endParaRPr lang="en-US" dirty="0"/>
          </a:p>
        </p:txBody>
      </p:sp>
      <p:sp>
        <p:nvSpPr>
          <p:cNvPr id="5" name="TextBox 4"/>
          <p:cNvSpPr txBox="1"/>
          <p:nvPr/>
        </p:nvSpPr>
        <p:spPr>
          <a:xfrm>
            <a:off x="2971800" y="5563862"/>
            <a:ext cx="4343400" cy="461665"/>
          </a:xfrm>
          <a:prstGeom prst="rect">
            <a:avLst/>
          </a:prstGeom>
          <a:noFill/>
        </p:spPr>
        <p:txBody>
          <a:bodyPr wrap="square" rtlCol="0">
            <a:spAutoFit/>
          </a:bodyPr>
          <a:lstStyle/>
          <a:p>
            <a:r>
              <a:rPr lang="en-US" sz="2400" dirty="0" smtClean="0">
                <a:solidFill>
                  <a:srgbClr val="FF0000"/>
                </a:solidFill>
              </a:rPr>
              <a:t>Complex Operations </a:t>
            </a:r>
            <a:endParaRPr lang="en-US" sz="2400" dirty="0">
              <a:solidFill>
                <a:srgbClr val="FF0000"/>
              </a:solidFill>
            </a:endParaRPr>
          </a:p>
        </p:txBody>
      </p:sp>
      <p:sp>
        <p:nvSpPr>
          <p:cNvPr id="6" name="TextBox 5"/>
          <p:cNvSpPr txBox="1"/>
          <p:nvPr/>
        </p:nvSpPr>
        <p:spPr>
          <a:xfrm>
            <a:off x="3124200" y="6177927"/>
            <a:ext cx="2171700" cy="461665"/>
          </a:xfrm>
          <a:prstGeom prst="rect">
            <a:avLst/>
          </a:prstGeom>
          <a:noFill/>
        </p:spPr>
        <p:txBody>
          <a:bodyPr wrap="square" rtlCol="0">
            <a:spAutoFit/>
          </a:bodyPr>
          <a:lstStyle/>
          <a:p>
            <a:r>
              <a:rPr lang="en-US" sz="2400" dirty="0" smtClean="0">
                <a:solidFill>
                  <a:srgbClr val="FF0000"/>
                </a:solidFill>
              </a:rPr>
              <a:t>Various Forms</a:t>
            </a:r>
            <a:endParaRPr lang="en-US" sz="2400" dirty="0">
              <a:solidFill>
                <a:srgbClr val="FF0000"/>
              </a:solidFill>
            </a:endParaRPr>
          </a:p>
        </p:txBody>
      </p:sp>
    </p:spTree>
    <p:extLst>
      <p:ext uri="{BB962C8B-B14F-4D97-AF65-F5344CB8AC3E}">
        <p14:creationId xmlns:p14="http://schemas.microsoft.com/office/powerpoint/2010/main" val="1679223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022" y="228600"/>
            <a:ext cx="8229600" cy="1103376"/>
          </a:xfrm>
        </p:spPr>
        <p:txBody>
          <a:bodyPr>
            <a:normAutofit/>
          </a:bodyPr>
          <a:lstStyle/>
          <a:p>
            <a:r>
              <a:rPr lang="en-US" sz="3200" dirty="0" smtClean="0"/>
              <a:t>Query Processing Layer: How to support complex entity search efficiently?</a:t>
            </a:r>
            <a:endParaRPr lang="en-US" sz="3200" dirty="0"/>
          </a:p>
        </p:txBody>
      </p:sp>
      <p:sp>
        <p:nvSpPr>
          <p:cNvPr id="3" name="Content Placeholder 2"/>
          <p:cNvSpPr>
            <a:spLocks noGrp="1"/>
          </p:cNvSpPr>
          <p:nvPr>
            <p:ph idx="1"/>
          </p:nvPr>
        </p:nvSpPr>
        <p:spPr>
          <a:xfrm>
            <a:off x="476093" y="1782872"/>
            <a:ext cx="8229600" cy="1265128"/>
          </a:xfrm>
        </p:spPr>
        <p:txBody>
          <a:bodyPr>
            <a:normAutofit/>
          </a:bodyPr>
          <a:lstStyle/>
          <a:p>
            <a:pPr marL="118872" indent="0">
              <a:buNone/>
            </a:pPr>
            <a:r>
              <a:rPr lang="en-US" dirty="0" smtClean="0"/>
              <a:t>It is </a:t>
            </a:r>
            <a:r>
              <a:rPr lang="en-US" dirty="0" smtClean="0">
                <a:solidFill>
                  <a:srgbClr val="FF0000"/>
                </a:solidFill>
              </a:rPr>
              <a:t>inefficient</a:t>
            </a:r>
            <a:r>
              <a:rPr lang="en-US" dirty="0" smtClean="0"/>
              <a:t> to support complex entity search based on inverted indexes. </a:t>
            </a:r>
          </a:p>
          <a:p>
            <a:pPr marL="118872" indent="0">
              <a:buNone/>
            </a:pPr>
            <a:endParaRPr lang="en-US" dirty="0" smtClean="0"/>
          </a:p>
        </p:txBody>
      </p:sp>
      <p:sp>
        <p:nvSpPr>
          <p:cNvPr id="8" name="TextBox 7"/>
          <p:cNvSpPr txBox="1"/>
          <p:nvPr/>
        </p:nvSpPr>
        <p:spPr>
          <a:xfrm>
            <a:off x="304800" y="3200399"/>
            <a:ext cx="8132928" cy="584775"/>
          </a:xfrm>
          <a:prstGeom prst="rect">
            <a:avLst/>
          </a:prstGeom>
          <a:noFill/>
        </p:spPr>
        <p:txBody>
          <a:bodyPr wrap="square" rtlCol="0">
            <a:spAutoFit/>
          </a:bodyPr>
          <a:lstStyle/>
          <a:p>
            <a:r>
              <a:rPr lang="en-US" sz="3200" dirty="0" smtClean="0"/>
              <a:t>            </a:t>
            </a:r>
            <a:endParaRPr lang="en-US" sz="3200" dirty="0">
              <a:solidFill>
                <a:srgbClr val="FF0000"/>
              </a:solidFill>
            </a:endParaRPr>
          </a:p>
        </p:txBody>
      </p:sp>
      <p:sp>
        <p:nvSpPr>
          <p:cNvPr id="27" name="TextBox 26"/>
          <p:cNvSpPr txBox="1"/>
          <p:nvPr/>
        </p:nvSpPr>
        <p:spPr>
          <a:xfrm>
            <a:off x="504306" y="3962400"/>
            <a:ext cx="8132928" cy="2554545"/>
          </a:xfrm>
          <a:prstGeom prst="rect">
            <a:avLst/>
          </a:prstGeom>
          <a:noFill/>
        </p:spPr>
        <p:txBody>
          <a:bodyPr wrap="square" rtlCol="0">
            <a:spAutoFit/>
          </a:bodyPr>
          <a:lstStyle/>
          <a:p>
            <a:r>
              <a:rPr lang="en-US" sz="3200" dirty="0" smtClean="0"/>
              <a:t>However, most indexes are </a:t>
            </a:r>
            <a:r>
              <a:rPr lang="en-US" sz="3200" dirty="0" smtClean="0">
                <a:solidFill>
                  <a:srgbClr val="FF0000"/>
                </a:solidFill>
              </a:rPr>
              <a:t>manually</a:t>
            </a:r>
            <a:r>
              <a:rPr lang="en-US" sz="3200" dirty="0" smtClean="0"/>
              <a:t> designed for entity search or complex text search. </a:t>
            </a:r>
          </a:p>
          <a:p>
            <a:pPr marL="914400" lvl="1" indent="-457200">
              <a:buFont typeface="Arial" pitchFamily="34" charset="0"/>
              <a:buChar char="•"/>
            </a:pPr>
            <a:r>
              <a:rPr lang="en-US" sz="3200" dirty="0" smtClean="0"/>
              <a:t>They are not optimal. </a:t>
            </a:r>
          </a:p>
          <a:p>
            <a:pPr marL="914400" lvl="1" indent="-457200">
              <a:buFont typeface="Arial" pitchFamily="34" charset="0"/>
              <a:buChar char="•"/>
            </a:pPr>
            <a:r>
              <a:rPr lang="en-US" sz="3200" dirty="0" smtClean="0"/>
              <a:t>They are not general.</a:t>
            </a:r>
          </a:p>
          <a:p>
            <a:pPr lvl="1"/>
            <a:endParaRPr lang="en-US" sz="3200" dirty="0"/>
          </a:p>
        </p:txBody>
      </p:sp>
    </p:spTree>
    <p:extLst>
      <p:ext uri="{BB962C8B-B14F-4D97-AF65-F5344CB8AC3E}">
        <p14:creationId xmlns:p14="http://schemas.microsoft.com/office/powerpoint/2010/main" val="3247870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Can we design an </a:t>
            </a:r>
            <a:r>
              <a:rPr lang="en-US" sz="3200" u="sng" dirty="0" smtClean="0"/>
              <a:t>automatic</a:t>
            </a:r>
            <a:r>
              <a:rPr lang="en-US" sz="3200" dirty="0" smtClean="0"/>
              <a:t> approach for deriving </a:t>
            </a:r>
            <a:r>
              <a:rPr lang="en-US" sz="3200" u="sng" dirty="0" smtClean="0"/>
              <a:t>efficient</a:t>
            </a:r>
            <a:r>
              <a:rPr lang="en-US" sz="3200" dirty="0" smtClean="0"/>
              <a:t> indexes to support CTS</a:t>
            </a:r>
            <a:endParaRPr lang="en-US" sz="3200" dirty="0"/>
          </a:p>
        </p:txBody>
      </p:sp>
      <p:sp>
        <p:nvSpPr>
          <p:cNvPr id="3" name="Content Placeholder 2"/>
          <p:cNvSpPr>
            <a:spLocks noGrp="1"/>
          </p:cNvSpPr>
          <p:nvPr>
            <p:ph idx="1"/>
          </p:nvPr>
        </p:nvSpPr>
        <p:spPr>
          <a:xfrm>
            <a:off x="340521" y="2297886"/>
            <a:ext cx="8620385" cy="4625609"/>
          </a:xfrm>
        </p:spPr>
        <p:txBody>
          <a:bodyPr>
            <a:normAutofit/>
          </a:bodyPr>
          <a:lstStyle/>
          <a:p>
            <a:pPr lvl="1"/>
            <a:r>
              <a:rPr lang="en-US" sz="2000" u="sng" dirty="0"/>
              <a:t>Automatic</a:t>
            </a:r>
            <a:r>
              <a:rPr lang="en-US" sz="2000" dirty="0"/>
              <a:t> m</a:t>
            </a:r>
            <a:r>
              <a:rPr lang="en-US" sz="2000" dirty="0" smtClean="0"/>
              <a:t>ethods have been proposed to derive indexes in DB.</a:t>
            </a:r>
          </a:p>
          <a:p>
            <a:pPr lvl="2"/>
            <a:r>
              <a:rPr lang="en-US" sz="2000" dirty="0" smtClean="0"/>
              <a:t>General </a:t>
            </a:r>
          </a:p>
          <a:p>
            <a:pPr lvl="2"/>
            <a:r>
              <a:rPr lang="en-US" sz="2000" dirty="0" smtClean="0"/>
              <a:t>Cost-based optimization.</a:t>
            </a:r>
          </a:p>
          <a:p>
            <a:pPr lvl="1"/>
            <a:r>
              <a:rPr lang="en-US" sz="2000" dirty="0" smtClean="0"/>
              <a:t>IR setting proposes some new opportunities.  </a:t>
            </a:r>
          </a:p>
          <a:p>
            <a:pPr lvl="2"/>
            <a:r>
              <a:rPr lang="en-US" sz="2000" dirty="0" smtClean="0"/>
              <a:t>Template queries enable offline index and plan </a:t>
            </a:r>
            <a:r>
              <a:rPr lang="en-US" sz="2000" u="sng" dirty="0" smtClean="0"/>
              <a:t>co-optimization</a:t>
            </a:r>
            <a:r>
              <a:rPr lang="en-US" sz="2000" dirty="0" smtClean="0"/>
              <a:t>. </a:t>
            </a:r>
          </a:p>
        </p:txBody>
      </p:sp>
      <p:sp>
        <p:nvSpPr>
          <p:cNvPr id="4" name="Slide Number Placeholder 3"/>
          <p:cNvSpPr>
            <a:spLocks noGrp="1"/>
          </p:cNvSpPr>
          <p:nvPr>
            <p:ph type="sldNum" sz="quarter" idx="12"/>
          </p:nvPr>
        </p:nvSpPr>
        <p:spPr/>
        <p:txBody>
          <a:bodyPr/>
          <a:lstStyle/>
          <a:p>
            <a:fld id="{18E48496-6061-4952-8C25-B8E1BA644B92}" type="slidenum">
              <a:rPr lang="en-US" smtClean="0"/>
              <a:t>69</a:t>
            </a:fld>
            <a:endParaRPr lang="en-US" dirty="0"/>
          </a:p>
        </p:txBody>
      </p:sp>
      <p:sp>
        <p:nvSpPr>
          <p:cNvPr id="5" name="Rectangle 4"/>
          <p:cNvSpPr/>
          <p:nvPr/>
        </p:nvSpPr>
        <p:spPr>
          <a:xfrm>
            <a:off x="4447620" y="4191000"/>
            <a:ext cx="4211781" cy="83938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543186" y="5030382"/>
            <a:ext cx="8229600" cy="1610196"/>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Oval 6"/>
          <p:cNvSpPr/>
          <p:nvPr/>
        </p:nvSpPr>
        <p:spPr>
          <a:xfrm>
            <a:off x="526473" y="5268037"/>
            <a:ext cx="2286000" cy="650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workload of search queries </a:t>
            </a:r>
            <a:endParaRPr lang="en-US" sz="1600" dirty="0"/>
          </a:p>
        </p:txBody>
      </p:sp>
      <p:sp>
        <p:nvSpPr>
          <p:cNvPr id="8" name="Rounded Rectangle 7"/>
          <p:cNvSpPr/>
          <p:nvPr/>
        </p:nvSpPr>
        <p:spPr>
          <a:xfrm>
            <a:off x="3533220" y="5410200"/>
            <a:ext cx="1828800" cy="480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Optimizer</a:t>
            </a:r>
            <a:endParaRPr lang="en-US" sz="1600" dirty="0"/>
          </a:p>
        </p:txBody>
      </p:sp>
      <p:sp>
        <p:nvSpPr>
          <p:cNvPr id="9" name="TextBox 8"/>
          <p:cNvSpPr txBox="1"/>
          <p:nvPr/>
        </p:nvSpPr>
        <p:spPr>
          <a:xfrm>
            <a:off x="4509022" y="4153014"/>
            <a:ext cx="2743200" cy="369332"/>
          </a:xfrm>
          <a:prstGeom prst="rect">
            <a:avLst/>
          </a:prstGeom>
          <a:noFill/>
        </p:spPr>
        <p:txBody>
          <a:bodyPr wrap="square" rtlCol="0">
            <a:spAutoFit/>
          </a:bodyPr>
          <a:lstStyle/>
          <a:p>
            <a:r>
              <a:rPr lang="en-US" dirty="0" smtClean="0"/>
              <a:t>Online Execution</a:t>
            </a:r>
          </a:p>
        </p:txBody>
      </p:sp>
      <p:sp>
        <p:nvSpPr>
          <p:cNvPr id="10" name="Flowchart: Magnetic Disk 9"/>
          <p:cNvSpPr/>
          <p:nvPr/>
        </p:nvSpPr>
        <p:spPr>
          <a:xfrm>
            <a:off x="6112999" y="6052965"/>
            <a:ext cx="2294817"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Index Files </a:t>
            </a:r>
            <a:endParaRPr lang="en-US" sz="1600" dirty="0"/>
          </a:p>
        </p:txBody>
      </p:sp>
      <p:sp>
        <p:nvSpPr>
          <p:cNvPr id="11" name="Flowchart: Magnetic Disk 10"/>
          <p:cNvSpPr/>
          <p:nvPr/>
        </p:nvSpPr>
        <p:spPr>
          <a:xfrm>
            <a:off x="3411363" y="6270891"/>
            <a:ext cx="2072514" cy="3797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a:t>
            </a:r>
            <a:r>
              <a:rPr lang="en-US" dirty="0" smtClean="0"/>
              <a:t> </a:t>
            </a:r>
            <a:endParaRPr lang="en-US" dirty="0"/>
          </a:p>
        </p:txBody>
      </p:sp>
      <p:sp>
        <p:nvSpPr>
          <p:cNvPr id="12" name="Rounded Rectangle 11"/>
          <p:cNvSpPr/>
          <p:nvPr/>
        </p:nvSpPr>
        <p:spPr>
          <a:xfrm>
            <a:off x="6019800" y="5406448"/>
            <a:ext cx="2285999" cy="467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Execution Plans</a:t>
            </a:r>
            <a:endParaRPr lang="en-US" sz="1600" dirty="0"/>
          </a:p>
        </p:txBody>
      </p:sp>
      <p:sp>
        <p:nvSpPr>
          <p:cNvPr id="13" name="Up Arrow 12"/>
          <p:cNvSpPr/>
          <p:nvPr/>
        </p:nvSpPr>
        <p:spPr>
          <a:xfrm>
            <a:off x="4244526" y="5902640"/>
            <a:ext cx="406188" cy="3003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962040" y="5441061"/>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91671" y="4472379"/>
            <a:ext cx="1833837" cy="457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a:t>
            </a:r>
            <a:r>
              <a:rPr lang="en-US" sz="1600" dirty="0" smtClean="0"/>
              <a:t>nline Query</a:t>
            </a:r>
            <a:r>
              <a:rPr lang="en-US" dirty="0" smtClean="0"/>
              <a:t> </a:t>
            </a:r>
            <a:endParaRPr lang="en-US" dirty="0"/>
          </a:p>
        </p:txBody>
      </p:sp>
      <p:sp>
        <p:nvSpPr>
          <p:cNvPr id="16" name="Flowchart: Multidocument 15"/>
          <p:cNvSpPr/>
          <p:nvPr/>
        </p:nvSpPr>
        <p:spPr>
          <a:xfrm>
            <a:off x="7252222" y="4464981"/>
            <a:ext cx="1302959" cy="53379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Results</a:t>
            </a:r>
            <a:endParaRPr lang="en-US" sz="1600" dirty="0"/>
          </a:p>
        </p:txBody>
      </p:sp>
      <p:sp>
        <p:nvSpPr>
          <p:cNvPr id="17" name="Right Arrow 16"/>
          <p:cNvSpPr/>
          <p:nvPr/>
        </p:nvSpPr>
        <p:spPr>
          <a:xfrm>
            <a:off x="5521035" y="5478583"/>
            <a:ext cx="346365" cy="297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108591" y="5105403"/>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rot="7007113">
            <a:off x="5557008" y="5925582"/>
            <a:ext cx="304800" cy="2681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7551027" y="5106976"/>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26473" y="6018366"/>
            <a:ext cx="2285999" cy="369332"/>
          </a:xfrm>
          <a:prstGeom prst="rect">
            <a:avLst/>
          </a:prstGeom>
          <a:noFill/>
        </p:spPr>
        <p:txBody>
          <a:bodyPr wrap="square" rtlCol="0">
            <a:spAutoFit/>
          </a:bodyPr>
          <a:lstStyle/>
          <a:p>
            <a:r>
              <a:rPr lang="en-US" dirty="0" smtClean="0"/>
              <a:t>Offline Optimization</a:t>
            </a:r>
            <a:endParaRPr lang="en-US" dirty="0"/>
          </a:p>
        </p:txBody>
      </p:sp>
      <p:sp>
        <p:nvSpPr>
          <p:cNvPr id="22" name="Rectangle 21"/>
          <p:cNvSpPr/>
          <p:nvPr/>
        </p:nvSpPr>
        <p:spPr>
          <a:xfrm>
            <a:off x="1077883" y="1566672"/>
            <a:ext cx="6739474" cy="523220"/>
          </a:xfrm>
          <a:prstGeom prst="rect">
            <a:avLst/>
          </a:prstGeom>
        </p:spPr>
        <p:txBody>
          <a:bodyPr wrap="none">
            <a:spAutoFit/>
          </a:bodyPr>
          <a:lstStyle/>
          <a:p>
            <a:r>
              <a:rPr lang="en-US" sz="2800" dirty="0">
                <a:solidFill>
                  <a:srgbClr val="00B050"/>
                </a:solidFill>
              </a:rPr>
              <a:t>We marry “DB” techniques to our IR setting. </a:t>
            </a:r>
          </a:p>
        </p:txBody>
      </p:sp>
    </p:spTree>
    <p:extLst>
      <p:ext uri="{BB962C8B-B14F-4D97-AF65-F5344CB8AC3E}">
        <p14:creationId xmlns:p14="http://schemas.microsoft.com/office/powerpoint/2010/main" val="158861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48496-6061-4952-8C25-B8E1BA644B92}" type="slidenum">
              <a:rPr lang="en-US" smtClean="0"/>
              <a:t>7</a:t>
            </a:fld>
            <a:endParaRPr lang="en-US" dirty="0"/>
          </a:p>
        </p:txBody>
      </p:sp>
      <p:sp>
        <p:nvSpPr>
          <p:cNvPr id="5" name="TextBox 4"/>
          <p:cNvSpPr txBox="1"/>
          <p:nvPr/>
        </p:nvSpPr>
        <p:spPr>
          <a:xfrm>
            <a:off x="838200" y="2859851"/>
            <a:ext cx="7620000" cy="2062103"/>
          </a:xfrm>
          <a:prstGeom prst="rect">
            <a:avLst/>
          </a:prstGeom>
          <a:noFill/>
        </p:spPr>
        <p:txBody>
          <a:bodyPr wrap="square" rtlCol="0">
            <a:spAutoFit/>
          </a:bodyPr>
          <a:lstStyle/>
          <a:p>
            <a:r>
              <a:rPr lang="en-US" sz="3200" dirty="0" smtClean="0"/>
              <a:t>With these advantages, social </a:t>
            </a:r>
            <a:r>
              <a:rPr lang="en-US" sz="3200" dirty="0"/>
              <a:t>media provide tremendous opportunities for listening </a:t>
            </a:r>
            <a:r>
              <a:rPr lang="en-US" sz="3200" i="1" dirty="0">
                <a:solidFill>
                  <a:srgbClr val="FF0000"/>
                </a:solidFill>
              </a:rPr>
              <a:t>what people are </a:t>
            </a:r>
            <a:r>
              <a:rPr lang="en-US" sz="3200" i="1" dirty="0" smtClean="0">
                <a:solidFill>
                  <a:srgbClr val="FF0000"/>
                </a:solidFill>
              </a:rPr>
              <a:t>talking about?</a:t>
            </a:r>
            <a:endParaRPr lang="en-US" sz="3200" dirty="0"/>
          </a:p>
          <a:p>
            <a:endParaRPr lang="en-US" sz="3200" dirty="0"/>
          </a:p>
        </p:txBody>
      </p:sp>
    </p:spTree>
    <p:extLst>
      <p:ext uri="{BB962C8B-B14F-4D97-AF65-F5344CB8AC3E}">
        <p14:creationId xmlns:p14="http://schemas.microsoft.com/office/powerpoint/2010/main" val="3174059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Conclusion: a general data platform to enable analyze big and noisy social media</a:t>
            </a:r>
            <a:r>
              <a:rPr lang="en-US" sz="3200" dirty="0"/>
              <a:t> </a:t>
            </a:r>
            <a:r>
              <a:rPr lang="en-US" sz="3200" dirty="0" smtClean="0"/>
              <a:t>data.</a:t>
            </a:r>
            <a:endParaRPr lang="en-US" sz="3200" dirty="0"/>
          </a:p>
        </p:txBody>
      </p:sp>
      <p:sp>
        <p:nvSpPr>
          <p:cNvPr id="43" name="Slide Number Placeholder 42"/>
          <p:cNvSpPr>
            <a:spLocks noGrp="1"/>
          </p:cNvSpPr>
          <p:nvPr>
            <p:ph type="sldNum" sz="quarter" idx="12"/>
          </p:nvPr>
        </p:nvSpPr>
        <p:spPr/>
        <p:txBody>
          <a:bodyPr/>
          <a:lstStyle/>
          <a:p>
            <a:fld id="{18E48496-6061-4952-8C25-B8E1BA644B92}" type="slidenum">
              <a:rPr lang="en-US" smtClean="0"/>
              <a:t>70</a:t>
            </a:fld>
            <a:endParaRPr lang="en-US" dirty="0"/>
          </a:p>
        </p:txBody>
      </p:sp>
      <p:sp>
        <p:nvSpPr>
          <p:cNvPr id="3" name="TextBox 2"/>
          <p:cNvSpPr txBox="1"/>
          <p:nvPr/>
        </p:nvSpPr>
        <p:spPr>
          <a:xfrm>
            <a:off x="3505200" y="1676400"/>
            <a:ext cx="1905000" cy="584775"/>
          </a:xfrm>
          <a:prstGeom prst="rect">
            <a:avLst/>
          </a:prstGeom>
          <a:noFill/>
        </p:spPr>
        <p:txBody>
          <a:bodyPr wrap="square" rtlCol="0">
            <a:spAutoFit/>
          </a:bodyPr>
          <a:lstStyle/>
          <a:p>
            <a:r>
              <a:rPr lang="en-US" sz="3200" dirty="0" smtClean="0">
                <a:solidFill>
                  <a:srgbClr val="00B050"/>
                </a:solidFill>
              </a:rPr>
              <a:t>Thanks!</a:t>
            </a:r>
            <a:endParaRPr lang="en-US" sz="3200" dirty="0">
              <a:solidFill>
                <a:srgbClr val="00B05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774" y="2446704"/>
            <a:ext cx="6757987" cy="409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805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8E48496-6061-4952-8C25-B8E1BA644B92}" type="slidenum">
              <a:rPr lang="en-US" smtClean="0"/>
              <a:t>71</a:t>
            </a:fld>
            <a:endParaRPr lang="en-US" dirty="0"/>
          </a:p>
        </p:txBody>
      </p:sp>
    </p:spTree>
    <p:extLst>
      <p:ext uri="{BB962C8B-B14F-4D97-AF65-F5344CB8AC3E}">
        <p14:creationId xmlns:p14="http://schemas.microsoft.com/office/powerpoint/2010/main" val="1781377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Marriage of DB and IR</a:t>
            </a:r>
            <a:endParaRPr lang="en-US" dirty="0"/>
          </a:p>
        </p:txBody>
      </p:sp>
      <p:sp>
        <p:nvSpPr>
          <p:cNvPr id="3" name="Content Placeholder 2"/>
          <p:cNvSpPr>
            <a:spLocks noGrp="1"/>
          </p:cNvSpPr>
          <p:nvPr>
            <p:ph idx="1"/>
          </p:nvPr>
        </p:nvSpPr>
        <p:spPr/>
        <p:txBody>
          <a:bodyPr/>
          <a:lstStyle/>
          <a:p>
            <a:r>
              <a:rPr lang="en-US" smtClean="0"/>
              <a:t>Extensive offline optimization for a template to derive both plans and indexes.</a:t>
            </a:r>
          </a:p>
          <a:p>
            <a:r>
              <a:rPr lang="en-US" smtClean="0"/>
              <a:t>Light weight online optimization to select plans based on queries </a:t>
            </a:r>
          </a:p>
          <a:p>
            <a:r>
              <a:rPr lang="en-US" smtClean="0"/>
              <a:t>Experiments show that </a:t>
            </a:r>
          </a:p>
          <a:p>
            <a:pPr lvl="1"/>
            <a:r>
              <a:rPr lang="en-US" smtClean="0"/>
              <a:t>Our approach covers existing proposed indexes.</a:t>
            </a:r>
          </a:p>
          <a:p>
            <a:pPr lvl="1"/>
            <a:r>
              <a:rPr lang="en-US" smtClean="0"/>
              <a:t>Our approach finds new and advanced indexes. </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pPr/>
              <a:t>72</a:t>
            </a:fld>
            <a:endParaRPr lang="en-US" dirty="0"/>
          </a:p>
        </p:txBody>
      </p:sp>
    </p:spTree>
    <p:extLst>
      <p:ext uri="{BB962C8B-B14F-4D97-AF65-F5344CB8AC3E}">
        <p14:creationId xmlns:p14="http://schemas.microsoft.com/office/powerpoint/2010/main" val="247233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252728"/>
          </a:xfrm>
        </p:spPr>
        <p:txBody>
          <a:bodyPr>
            <a:normAutofit/>
          </a:bodyPr>
          <a:lstStyle/>
          <a:p>
            <a:r>
              <a:rPr lang="en-US" sz="3200" dirty="0" smtClean="0"/>
              <a:t>Future Plan: continue social media analysis </a:t>
            </a:r>
            <a:endParaRPr lang="en-US" sz="3200" dirty="0"/>
          </a:p>
        </p:txBody>
      </p:sp>
      <p:sp>
        <p:nvSpPr>
          <p:cNvPr id="3" name="Content Placeholder 2"/>
          <p:cNvSpPr>
            <a:spLocks noGrp="1"/>
          </p:cNvSpPr>
          <p:nvPr>
            <p:ph idx="1"/>
          </p:nvPr>
        </p:nvSpPr>
        <p:spPr>
          <a:xfrm>
            <a:off x="0" y="1752600"/>
            <a:ext cx="8991600" cy="4625609"/>
          </a:xfrm>
        </p:spPr>
        <p:txBody>
          <a:bodyPr/>
          <a:lstStyle/>
          <a:p>
            <a:r>
              <a:rPr lang="en-US" dirty="0" smtClean="0"/>
              <a:t> Bridge </a:t>
            </a:r>
            <a:r>
              <a:rPr lang="en-US" u="sng" dirty="0" smtClean="0"/>
              <a:t>online</a:t>
            </a:r>
            <a:r>
              <a:rPr lang="en-US" dirty="0" smtClean="0"/>
              <a:t> social network to </a:t>
            </a:r>
            <a:r>
              <a:rPr lang="en-US" u="sng" dirty="0" smtClean="0"/>
              <a:t>offline</a:t>
            </a:r>
            <a:r>
              <a:rPr lang="en-US" dirty="0" smtClean="0"/>
              <a:t> real world </a:t>
            </a:r>
          </a:p>
          <a:p>
            <a:pPr lvl="1"/>
            <a:r>
              <a:rPr lang="en-US" dirty="0" smtClean="0"/>
              <a:t>Profiling Users’ attributes (e.g., occupation), preference (e.g., vegetarians)  and activities (e.g., buying cars)</a:t>
            </a:r>
          </a:p>
          <a:p>
            <a:pPr lvl="1"/>
            <a:endParaRPr lang="en-US" dirty="0" smtClean="0"/>
          </a:p>
          <a:p>
            <a:r>
              <a:rPr lang="en-US" dirty="0" smtClean="0"/>
              <a:t>Analyze social media in a specific domain.</a:t>
            </a:r>
          </a:p>
          <a:p>
            <a:pPr lvl="1"/>
            <a:r>
              <a:rPr lang="en-US" dirty="0" smtClean="0"/>
              <a:t>Predict movie office records according to mined information from social network.</a:t>
            </a:r>
          </a:p>
        </p:txBody>
      </p:sp>
      <p:sp>
        <p:nvSpPr>
          <p:cNvPr id="4" name="Slide Number Placeholder 3"/>
          <p:cNvSpPr>
            <a:spLocks noGrp="1"/>
          </p:cNvSpPr>
          <p:nvPr>
            <p:ph type="sldNum" sz="quarter" idx="12"/>
          </p:nvPr>
        </p:nvSpPr>
        <p:spPr/>
        <p:txBody>
          <a:bodyPr/>
          <a:lstStyle/>
          <a:p>
            <a:fld id="{18E48496-6061-4952-8C25-B8E1BA644B92}" type="slidenum">
              <a:rPr lang="en-US" smtClean="0"/>
              <a:t>73</a:t>
            </a:fld>
            <a:endParaRPr lang="en-US" dirty="0"/>
          </a:p>
        </p:txBody>
      </p:sp>
    </p:spTree>
    <p:extLst>
      <p:ext uri="{BB962C8B-B14F-4D97-AF65-F5344CB8AC3E}">
        <p14:creationId xmlns:p14="http://schemas.microsoft.com/office/powerpoint/2010/main" val="75336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405" y="0"/>
            <a:ext cx="8915400" cy="1252728"/>
          </a:xfrm>
        </p:spPr>
        <p:txBody>
          <a:bodyPr>
            <a:normAutofit/>
          </a:bodyPr>
          <a:lstStyle/>
          <a:p>
            <a:r>
              <a:rPr lang="en-US" sz="3200" dirty="0" smtClean="0"/>
              <a:t>Future Plan: explore new “big” opportunities</a:t>
            </a:r>
            <a:endParaRPr lang="en-US" sz="3200" dirty="0"/>
          </a:p>
        </p:txBody>
      </p:sp>
      <p:sp>
        <p:nvSpPr>
          <p:cNvPr id="3" name="Content Placeholder 2"/>
          <p:cNvSpPr>
            <a:spLocks noGrp="1"/>
          </p:cNvSpPr>
          <p:nvPr>
            <p:ph idx="1"/>
          </p:nvPr>
        </p:nvSpPr>
        <p:spPr>
          <a:xfrm>
            <a:off x="48330" y="4953000"/>
            <a:ext cx="8534400" cy="1600200"/>
          </a:xfrm>
        </p:spPr>
        <p:txBody>
          <a:bodyPr>
            <a:normAutofit fontScale="85000" lnSpcReduction="10000"/>
          </a:bodyPr>
          <a:lstStyle/>
          <a:p>
            <a:r>
              <a:rPr lang="en-US" sz="2800" dirty="0" smtClean="0"/>
              <a:t>My past experiences involve </a:t>
            </a:r>
            <a:r>
              <a:rPr lang="en-US" sz="2800" b="1" dirty="0" smtClean="0"/>
              <a:t>many related areas</a:t>
            </a:r>
            <a:r>
              <a:rPr lang="en-US" sz="2800" dirty="0"/>
              <a:t> </a:t>
            </a:r>
            <a:r>
              <a:rPr lang="en-US" sz="2800" dirty="0" smtClean="0"/>
              <a:t>and deal </a:t>
            </a:r>
            <a:r>
              <a:rPr lang="en-US" sz="2800" dirty="0"/>
              <a:t>with </a:t>
            </a:r>
            <a:r>
              <a:rPr lang="en-US" sz="2800" dirty="0" smtClean="0"/>
              <a:t>problems in </a:t>
            </a:r>
            <a:r>
              <a:rPr lang="en-US" sz="2800" b="1" dirty="0" smtClean="0"/>
              <a:t>various </a:t>
            </a:r>
            <a:r>
              <a:rPr lang="en-US" sz="2800" b="1" dirty="0"/>
              <a:t>components </a:t>
            </a:r>
            <a:r>
              <a:rPr lang="en-US" sz="2800" dirty="0" smtClean="0"/>
              <a:t>of information system.  </a:t>
            </a:r>
          </a:p>
          <a:p>
            <a:pPr lvl="1"/>
            <a:r>
              <a:rPr lang="en-US" sz="2300" dirty="0" smtClean="0">
                <a:solidFill>
                  <a:schemeClr val="accent5">
                    <a:lumMod val="75000"/>
                  </a:schemeClr>
                </a:solidFill>
              </a:rPr>
              <a:t>data </a:t>
            </a:r>
            <a:r>
              <a:rPr lang="en-US" sz="2300" dirty="0">
                <a:solidFill>
                  <a:schemeClr val="accent5">
                    <a:lumMod val="75000"/>
                  </a:schemeClr>
                </a:solidFill>
              </a:rPr>
              <a:t>m</a:t>
            </a:r>
            <a:r>
              <a:rPr lang="en-US" sz="2300" dirty="0" smtClean="0">
                <a:solidFill>
                  <a:schemeClr val="accent5">
                    <a:lumMod val="75000"/>
                  </a:schemeClr>
                </a:solidFill>
              </a:rPr>
              <a:t>ining</a:t>
            </a:r>
            <a:r>
              <a:rPr lang="en-US" sz="2300" dirty="0"/>
              <a:t>, </a:t>
            </a:r>
            <a:r>
              <a:rPr lang="en-US" sz="2300" dirty="0">
                <a:solidFill>
                  <a:schemeClr val="accent4"/>
                </a:solidFill>
              </a:rPr>
              <a:t>i</a:t>
            </a:r>
            <a:r>
              <a:rPr lang="en-US" sz="2300" dirty="0" smtClean="0">
                <a:solidFill>
                  <a:schemeClr val="accent4"/>
                </a:solidFill>
              </a:rPr>
              <a:t>nformation </a:t>
            </a:r>
            <a:r>
              <a:rPr lang="en-US" sz="2300" dirty="0">
                <a:solidFill>
                  <a:schemeClr val="accent4"/>
                </a:solidFill>
              </a:rPr>
              <a:t>r</a:t>
            </a:r>
            <a:r>
              <a:rPr lang="en-US" sz="2300" dirty="0" smtClean="0">
                <a:solidFill>
                  <a:schemeClr val="accent4"/>
                </a:solidFill>
              </a:rPr>
              <a:t>etrieval</a:t>
            </a:r>
            <a:r>
              <a:rPr lang="en-US" sz="2300" dirty="0">
                <a:solidFill>
                  <a:schemeClr val="accent4"/>
                </a:solidFill>
              </a:rPr>
              <a:t>,</a:t>
            </a:r>
            <a:r>
              <a:rPr lang="en-US" sz="2300" dirty="0"/>
              <a:t> </a:t>
            </a:r>
            <a:r>
              <a:rPr lang="en-US" sz="2300" dirty="0" smtClean="0">
                <a:solidFill>
                  <a:srgbClr val="C00000"/>
                </a:solidFill>
              </a:rPr>
              <a:t>applied </a:t>
            </a:r>
            <a:r>
              <a:rPr lang="en-US" sz="2300" dirty="0">
                <a:solidFill>
                  <a:srgbClr val="C00000"/>
                </a:solidFill>
              </a:rPr>
              <a:t>m</a:t>
            </a:r>
            <a:r>
              <a:rPr lang="en-US" sz="2300" dirty="0" smtClean="0">
                <a:solidFill>
                  <a:srgbClr val="C00000"/>
                </a:solidFill>
              </a:rPr>
              <a:t>achine </a:t>
            </a:r>
            <a:r>
              <a:rPr lang="en-US" sz="2300" dirty="0">
                <a:solidFill>
                  <a:srgbClr val="C00000"/>
                </a:solidFill>
              </a:rPr>
              <a:t>l</a:t>
            </a:r>
            <a:r>
              <a:rPr lang="en-US" sz="2300" dirty="0" smtClean="0">
                <a:solidFill>
                  <a:srgbClr val="C00000"/>
                </a:solidFill>
              </a:rPr>
              <a:t>earning </a:t>
            </a:r>
            <a:r>
              <a:rPr lang="en-US" sz="2300" dirty="0"/>
              <a:t>and  </a:t>
            </a:r>
            <a:r>
              <a:rPr lang="en-US" sz="2300" dirty="0" smtClean="0">
                <a:solidFill>
                  <a:srgbClr val="FFC000"/>
                </a:solidFill>
              </a:rPr>
              <a:t>database</a:t>
            </a:r>
            <a:endParaRPr lang="en-US" sz="2300" dirty="0">
              <a:solidFill>
                <a:srgbClr val="FFC000"/>
              </a:solidFill>
            </a:endParaRPr>
          </a:p>
          <a:p>
            <a:pPr lvl="1"/>
            <a:r>
              <a:rPr lang="en-US" sz="2300" dirty="0">
                <a:solidFill>
                  <a:srgbClr val="C00000"/>
                </a:solidFill>
              </a:rPr>
              <a:t>c</a:t>
            </a:r>
            <a:r>
              <a:rPr lang="en-US" sz="2300" dirty="0" smtClean="0">
                <a:solidFill>
                  <a:srgbClr val="C00000"/>
                </a:solidFill>
              </a:rPr>
              <a:t>rawling</a:t>
            </a:r>
            <a:r>
              <a:rPr lang="en-US" sz="2300" dirty="0"/>
              <a:t>, </a:t>
            </a:r>
            <a:r>
              <a:rPr lang="en-US" sz="2300" dirty="0" smtClean="0">
                <a:solidFill>
                  <a:schemeClr val="accent4">
                    <a:lumMod val="75000"/>
                  </a:schemeClr>
                </a:solidFill>
              </a:rPr>
              <a:t>mining</a:t>
            </a:r>
            <a:r>
              <a:rPr lang="en-US" sz="2300" dirty="0"/>
              <a:t>, </a:t>
            </a:r>
            <a:r>
              <a:rPr lang="en-US" sz="2300" dirty="0" smtClean="0">
                <a:solidFill>
                  <a:srgbClr val="00B050"/>
                </a:solidFill>
              </a:rPr>
              <a:t>indexing</a:t>
            </a:r>
            <a:r>
              <a:rPr lang="en-US" sz="2300" dirty="0"/>
              <a:t>, </a:t>
            </a:r>
            <a:r>
              <a:rPr lang="en-US" sz="2300" dirty="0" smtClean="0">
                <a:solidFill>
                  <a:schemeClr val="accent6">
                    <a:lumMod val="75000"/>
                  </a:schemeClr>
                </a:solidFill>
              </a:rPr>
              <a:t>searching</a:t>
            </a:r>
            <a:r>
              <a:rPr lang="en-US" sz="2300" dirty="0"/>
              <a:t>, </a:t>
            </a:r>
            <a:r>
              <a:rPr lang="en-US" sz="2300" dirty="0" smtClean="0">
                <a:solidFill>
                  <a:srgbClr val="FF0000"/>
                </a:solidFill>
              </a:rPr>
              <a:t>recommending,</a:t>
            </a:r>
            <a:r>
              <a:rPr lang="en-US" sz="2300" dirty="0" smtClean="0"/>
              <a:t> and  </a:t>
            </a:r>
            <a:r>
              <a:rPr lang="en-US" sz="2300" dirty="0" smtClean="0">
                <a:solidFill>
                  <a:srgbClr val="002060"/>
                </a:solidFill>
              </a:rPr>
              <a:t>exploring</a:t>
            </a:r>
          </a:p>
          <a:p>
            <a:pPr lvl="1"/>
            <a:endParaRPr lang="en-US" dirty="0" smtClean="0"/>
          </a:p>
        </p:txBody>
      </p:sp>
      <p:pic>
        <p:nvPicPr>
          <p:cNvPr id="4098" name="Picture 2" descr="https://encrypted-tbn3.gstatic.com/images?q=tbn:ANd9GcS0QOURyUdjzdJuDvEnZfsEv_Aw6Q6bmLpyAa9gLQWhkR7-tue_1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372" y="2346502"/>
            <a:ext cx="2505186" cy="16252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70462" y="3845267"/>
            <a:ext cx="1905000" cy="369332"/>
          </a:xfrm>
          <a:prstGeom prst="rect">
            <a:avLst/>
          </a:prstGeom>
          <a:noFill/>
        </p:spPr>
        <p:txBody>
          <a:bodyPr wrap="square" rtlCol="0">
            <a:spAutoFit/>
          </a:bodyPr>
          <a:lstStyle/>
          <a:p>
            <a:r>
              <a:rPr lang="en-US" dirty="0" smtClean="0"/>
              <a:t>Mobile Data</a:t>
            </a:r>
            <a:endParaRPr lang="en-US" dirty="0"/>
          </a:p>
        </p:txBody>
      </p:sp>
      <p:pic>
        <p:nvPicPr>
          <p:cNvPr id="4100" name="Picture 4" descr="https://encrypted-tbn0.gstatic.com/images?q=tbn:ANd9GcROJESeZJhryiH3tAAHXjEj2qhG92HWWNqyv37auMIf2-kL636-7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738" y="2346502"/>
            <a:ext cx="1766701" cy="1758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556814" y="3780968"/>
            <a:ext cx="1905000" cy="369332"/>
          </a:xfrm>
          <a:prstGeom prst="rect">
            <a:avLst/>
          </a:prstGeom>
          <a:noFill/>
        </p:spPr>
        <p:txBody>
          <a:bodyPr wrap="square" rtlCol="0">
            <a:spAutoFit/>
          </a:bodyPr>
          <a:lstStyle/>
          <a:p>
            <a:r>
              <a:rPr lang="en-US" dirty="0" smtClean="0"/>
              <a:t>Transaction Data</a:t>
            </a:r>
            <a:endParaRPr lang="en-US" dirty="0"/>
          </a:p>
        </p:txBody>
      </p:sp>
      <p:sp>
        <p:nvSpPr>
          <p:cNvPr id="6" name="TextBox 5"/>
          <p:cNvSpPr txBox="1"/>
          <p:nvPr/>
        </p:nvSpPr>
        <p:spPr>
          <a:xfrm>
            <a:off x="3363697" y="3691379"/>
            <a:ext cx="2456001" cy="523220"/>
          </a:xfrm>
          <a:prstGeom prst="rect">
            <a:avLst/>
          </a:prstGeom>
          <a:noFill/>
        </p:spPr>
        <p:txBody>
          <a:bodyPr wrap="square" rtlCol="0">
            <a:spAutoFit/>
          </a:bodyPr>
          <a:lstStyle/>
          <a:p>
            <a:r>
              <a:rPr lang="en-US" sz="2800" dirty="0" smtClean="0"/>
              <a:t>Hybrid  Data</a:t>
            </a:r>
            <a:endParaRPr lang="en-US" sz="2800" dirty="0"/>
          </a:p>
        </p:txBody>
      </p:sp>
      <p:sp>
        <p:nvSpPr>
          <p:cNvPr id="9" name="Down Arrow 8"/>
          <p:cNvSpPr/>
          <p:nvPr/>
        </p:nvSpPr>
        <p:spPr>
          <a:xfrm rot="10800000">
            <a:off x="4302772" y="4727606"/>
            <a:ext cx="476249" cy="348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286398" y="2266894"/>
            <a:ext cx="8610600" cy="1978962"/>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TextBox 10"/>
          <p:cNvSpPr txBox="1"/>
          <p:nvPr/>
        </p:nvSpPr>
        <p:spPr>
          <a:xfrm>
            <a:off x="948788" y="4293069"/>
            <a:ext cx="7209733" cy="461665"/>
          </a:xfrm>
          <a:prstGeom prst="rect">
            <a:avLst/>
          </a:prstGeom>
          <a:noFill/>
        </p:spPr>
        <p:txBody>
          <a:bodyPr wrap="square" rtlCol="0">
            <a:spAutoFit/>
          </a:bodyPr>
          <a:lstStyle/>
          <a:p>
            <a:r>
              <a:rPr lang="en-US" dirty="0" smtClean="0"/>
              <a:t> </a:t>
            </a:r>
            <a:r>
              <a:rPr lang="en-US" sz="2400" dirty="0" smtClean="0">
                <a:solidFill>
                  <a:srgbClr val="00B050"/>
                </a:solidFill>
              </a:rPr>
              <a:t>Explore new </a:t>
            </a:r>
            <a:r>
              <a:rPr lang="en-US" sz="2400" u="sng" dirty="0" smtClean="0">
                <a:solidFill>
                  <a:srgbClr val="00B050"/>
                </a:solidFill>
              </a:rPr>
              <a:t>opportunities</a:t>
            </a:r>
            <a:r>
              <a:rPr lang="en-US" sz="2400" dirty="0" smtClean="0">
                <a:solidFill>
                  <a:srgbClr val="00B050"/>
                </a:solidFill>
              </a:rPr>
              <a:t> in various types of </a:t>
            </a:r>
            <a:r>
              <a:rPr lang="en-US" sz="2400" u="sng" dirty="0" smtClean="0">
                <a:solidFill>
                  <a:srgbClr val="00B050"/>
                </a:solidFill>
              </a:rPr>
              <a:t>big</a:t>
            </a:r>
            <a:r>
              <a:rPr lang="en-US" sz="2400" dirty="0" smtClean="0">
                <a:solidFill>
                  <a:srgbClr val="00B050"/>
                </a:solidFill>
              </a:rPr>
              <a:t> data.</a:t>
            </a:r>
            <a:endParaRPr lang="en-US" sz="2400" dirty="0">
              <a:solidFill>
                <a:srgbClr val="00B050"/>
              </a:solidFill>
            </a:endParaRPr>
          </a:p>
        </p:txBody>
      </p:sp>
      <p:sp>
        <p:nvSpPr>
          <p:cNvPr id="12" name="Slide Number Placeholder 11"/>
          <p:cNvSpPr>
            <a:spLocks noGrp="1"/>
          </p:cNvSpPr>
          <p:nvPr>
            <p:ph type="sldNum" sz="quarter" idx="12"/>
          </p:nvPr>
        </p:nvSpPr>
        <p:spPr/>
        <p:txBody>
          <a:bodyPr/>
          <a:lstStyle/>
          <a:p>
            <a:fld id="{18E48496-6061-4952-8C25-B8E1BA644B92}" type="slidenum">
              <a:rPr lang="en-US" smtClean="0"/>
              <a:t>74</a:t>
            </a:fld>
            <a:endParaRPr lang="en-US" dirty="0"/>
          </a:p>
        </p:txBody>
      </p:sp>
      <p:pic>
        <p:nvPicPr>
          <p:cNvPr id="3074" name="Picture 2" descr="https://encrypted-tbn2.gstatic.com/images?q=tbn:ANd9GcS_pdv136RPsqrZwNjwqKHoqUsSXepB5L6jHS2wvdLFYyyfjSzL"/>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593731" y="2415774"/>
            <a:ext cx="1894333" cy="1345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71454" y="1579748"/>
            <a:ext cx="5533634" cy="584775"/>
          </a:xfrm>
          <a:prstGeom prst="rect">
            <a:avLst/>
          </a:prstGeom>
          <a:noFill/>
        </p:spPr>
        <p:txBody>
          <a:bodyPr wrap="square" rtlCol="0">
            <a:spAutoFit/>
          </a:bodyPr>
          <a:lstStyle/>
          <a:p>
            <a:r>
              <a:rPr lang="en-US" sz="3200" dirty="0" smtClean="0">
                <a:solidFill>
                  <a:srgbClr val="00B0F0"/>
                </a:solidFill>
              </a:rPr>
              <a:t>            Thanks very much!</a:t>
            </a:r>
            <a:endParaRPr lang="en-US" sz="3200" dirty="0">
              <a:solidFill>
                <a:srgbClr val="00B0F0"/>
              </a:solidFill>
            </a:endParaRPr>
          </a:p>
        </p:txBody>
      </p:sp>
    </p:spTree>
    <p:extLst>
      <p:ext uri="{BB962C8B-B14F-4D97-AF65-F5344CB8AC3E}">
        <p14:creationId xmlns:p14="http://schemas.microsoft.com/office/powerpoint/2010/main" val="3606594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1"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3200" i="1" dirty="0" smtClean="0"/>
              <a:t>Our algorithms can improve baseline methods a lot.</a:t>
            </a:r>
            <a:endParaRPr lang="en-US" sz="3200" i="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399" y="1828800"/>
            <a:ext cx="7198433" cy="4833731"/>
          </a:xfrm>
        </p:spPr>
      </p:pic>
      <p:sp>
        <p:nvSpPr>
          <p:cNvPr id="2" name="Slide Number Placeholder 1"/>
          <p:cNvSpPr>
            <a:spLocks noGrp="1"/>
          </p:cNvSpPr>
          <p:nvPr>
            <p:ph type="sldNum" sz="quarter" idx="12"/>
          </p:nvPr>
        </p:nvSpPr>
        <p:spPr/>
        <p:txBody>
          <a:bodyPr/>
          <a:lstStyle/>
          <a:p>
            <a:fld id="{18E48496-6061-4952-8C25-B8E1BA644B92}" type="slidenum">
              <a:rPr lang="en-US" smtClean="0"/>
              <a:t>75</a:t>
            </a:fld>
            <a:endParaRPr lang="en-US" dirty="0"/>
          </a:p>
        </p:txBody>
      </p:sp>
    </p:spTree>
    <p:extLst>
      <p:ext uri="{BB962C8B-B14F-4D97-AF65-F5344CB8AC3E}">
        <p14:creationId xmlns:p14="http://schemas.microsoft.com/office/powerpoint/2010/main" val="1402301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Data Gathering Layer</a:t>
            </a:r>
            <a:endParaRPr lang="en-US" sz="3200" dirty="0"/>
          </a:p>
        </p:txBody>
      </p:sp>
      <p:sp>
        <p:nvSpPr>
          <p:cNvPr id="3" name="Content Placeholder 2"/>
          <p:cNvSpPr>
            <a:spLocks noGrp="1"/>
          </p:cNvSpPr>
          <p:nvPr>
            <p:ph idx="1"/>
          </p:nvPr>
        </p:nvSpPr>
        <p:spPr/>
        <p:txBody>
          <a:bodyPr/>
          <a:lstStyle/>
          <a:p>
            <a:pPr marL="118872" indent="0">
              <a:buNone/>
            </a:pPr>
            <a:r>
              <a:rPr lang="en-US" dirty="0" smtClean="0"/>
              <a:t>Task: Monitor relevant tweets from Twitter stream for any given application (topic) (e.g., crime).</a:t>
            </a:r>
          </a:p>
          <a:p>
            <a:pPr lvl="1"/>
            <a:endParaRPr 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657600"/>
            <a:ext cx="5940425"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784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Data Augmentation Layer</a:t>
            </a:r>
            <a:endParaRPr lang="en-US" sz="3200" dirty="0"/>
          </a:p>
        </p:txBody>
      </p:sp>
      <p:sp>
        <p:nvSpPr>
          <p:cNvPr id="3" name="Content Placeholder 2"/>
          <p:cNvSpPr>
            <a:spLocks noGrp="1"/>
          </p:cNvSpPr>
          <p:nvPr>
            <p:ph idx="1"/>
          </p:nvPr>
        </p:nvSpPr>
        <p:spPr/>
        <p:txBody>
          <a:bodyPr/>
          <a:lstStyle/>
          <a:p>
            <a:pPr marL="118872" indent="0">
              <a:buNone/>
            </a:pPr>
            <a:r>
              <a:rPr lang="en-US" dirty="0" smtClean="0"/>
              <a:t>Tasks </a:t>
            </a:r>
          </a:p>
          <a:p>
            <a:pPr lvl="1"/>
            <a:r>
              <a:rPr lang="en-US" dirty="0" smtClean="0"/>
              <a:t>Profile users’ missing attributes </a:t>
            </a:r>
            <a:r>
              <a:rPr lang="fr-FR" dirty="0"/>
              <a:t>(</a:t>
            </a:r>
            <a:r>
              <a:rPr lang="fr-FR" i="1" dirty="0" err="1"/>
              <a:t>e.g</a:t>
            </a:r>
            <a:r>
              <a:rPr lang="fr-FR" i="1" dirty="0"/>
              <a:t>.</a:t>
            </a:r>
            <a:r>
              <a:rPr lang="fr-FR" dirty="0"/>
              <a:t>, </a:t>
            </a:r>
            <a:r>
              <a:rPr lang="fr-FR" dirty="0" smtClean="0"/>
              <a:t>location</a:t>
            </a:r>
            <a:r>
              <a:rPr lang="en-US" dirty="0" smtClean="0"/>
              <a:t>) *</a:t>
            </a:r>
          </a:p>
          <a:p>
            <a:pPr lvl="1"/>
            <a:r>
              <a:rPr lang="en-US" dirty="0" smtClean="0"/>
              <a:t>Analyze documents to extract entities (e.g., products) and or sentiment (e.g., positive). </a:t>
            </a:r>
          </a:p>
          <a:p>
            <a:pPr lvl="1"/>
            <a:endParaRPr lang="en-US" dirty="0"/>
          </a:p>
          <a:p>
            <a:pPr lvl="1"/>
            <a:endParaRPr lang="en-US" dirty="0" smtClean="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749" y="4191000"/>
            <a:ext cx="6521450"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92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p:cNvSpPr/>
          <p:nvPr/>
        </p:nvSpPr>
        <p:spPr>
          <a:xfrm>
            <a:off x="4447620" y="4191000"/>
            <a:ext cx="4211781" cy="83938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Rectangle 24"/>
          <p:cNvSpPr/>
          <p:nvPr/>
        </p:nvSpPr>
        <p:spPr>
          <a:xfrm>
            <a:off x="535914" y="5183571"/>
            <a:ext cx="8229600" cy="1610196"/>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26022" y="228600"/>
            <a:ext cx="8229600" cy="1103376"/>
          </a:xfrm>
        </p:spPr>
        <p:txBody>
          <a:bodyPr>
            <a:normAutofit/>
          </a:bodyPr>
          <a:lstStyle/>
          <a:p>
            <a:r>
              <a:rPr lang="en-US" sz="3200" dirty="0" smtClean="0"/>
              <a:t>Query Processing Layer</a:t>
            </a:r>
            <a:endParaRPr lang="en-US" sz="3200" dirty="0"/>
          </a:p>
        </p:txBody>
      </p:sp>
      <p:sp>
        <p:nvSpPr>
          <p:cNvPr id="3" name="Content Placeholder 2"/>
          <p:cNvSpPr>
            <a:spLocks noGrp="1"/>
          </p:cNvSpPr>
          <p:nvPr>
            <p:ph idx="1"/>
          </p:nvPr>
        </p:nvSpPr>
        <p:spPr>
          <a:xfrm>
            <a:off x="476093" y="1782872"/>
            <a:ext cx="8229600" cy="2918502"/>
          </a:xfrm>
        </p:spPr>
        <p:txBody>
          <a:bodyPr>
            <a:normAutofit/>
          </a:bodyPr>
          <a:lstStyle/>
          <a:p>
            <a:pPr marL="118872" indent="0">
              <a:buNone/>
            </a:pPr>
            <a:r>
              <a:rPr lang="en-US" dirty="0" smtClean="0"/>
              <a:t>Task: How to derive indexes and plans to </a:t>
            </a:r>
            <a:r>
              <a:rPr lang="en-US" dirty="0" smtClean="0">
                <a:solidFill>
                  <a:srgbClr val="FF0000"/>
                </a:solidFill>
              </a:rPr>
              <a:t>efficiently</a:t>
            </a:r>
            <a:r>
              <a:rPr lang="en-US" dirty="0" smtClean="0"/>
              <a:t> support </a:t>
            </a:r>
            <a:r>
              <a:rPr lang="en-US" dirty="0" smtClean="0">
                <a:solidFill>
                  <a:srgbClr val="FF0000"/>
                </a:solidFill>
              </a:rPr>
              <a:t>complex text search </a:t>
            </a:r>
            <a:r>
              <a:rPr lang="en-US" dirty="0" smtClean="0"/>
              <a:t>queries</a:t>
            </a:r>
          </a:p>
        </p:txBody>
      </p:sp>
      <p:sp>
        <p:nvSpPr>
          <p:cNvPr id="4" name="Oval 3"/>
          <p:cNvSpPr/>
          <p:nvPr/>
        </p:nvSpPr>
        <p:spPr>
          <a:xfrm>
            <a:off x="526473" y="5268037"/>
            <a:ext cx="2286000" cy="650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workload of search queries </a:t>
            </a:r>
            <a:endParaRPr lang="en-US" sz="1600" dirty="0"/>
          </a:p>
        </p:txBody>
      </p:sp>
      <p:sp>
        <p:nvSpPr>
          <p:cNvPr id="5" name="Rounded Rectangle 4"/>
          <p:cNvSpPr/>
          <p:nvPr/>
        </p:nvSpPr>
        <p:spPr>
          <a:xfrm>
            <a:off x="3533220" y="5410200"/>
            <a:ext cx="1828800" cy="480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Optimizer</a:t>
            </a:r>
            <a:endParaRPr lang="en-US" sz="1600" dirty="0"/>
          </a:p>
        </p:txBody>
      </p:sp>
      <p:sp>
        <p:nvSpPr>
          <p:cNvPr id="6" name="TextBox 5"/>
          <p:cNvSpPr txBox="1"/>
          <p:nvPr/>
        </p:nvSpPr>
        <p:spPr>
          <a:xfrm>
            <a:off x="4509022" y="4153014"/>
            <a:ext cx="2743200" cy="369332"/>
          </a:xfrm>
          <a:prstGeom prst="rect">
            <a:avLst/>
          </a:prstGeom>
          <a:noFill/>
        </p:spPr>
        <p:txBody>
          <a:bodyPr wrap="square" rtlCol="0">
            <a:spAutoFit/>
          </a:bodyPr>
          <a:lstStyle/>
          <a:p>
            <a:r>
              <a:rPr lang="en-US" dirty="0" smtClean="0"/>
              <a:t>Online Execution</a:t>
            </a:r>
          </a:p>
        </p:txBody>
      </p:sp>
      <p:sp>
        <p:nvSpPr>
          <p:cNvPr id="7" name="Flowchart: Magnetic Disk 6"/>
          <p:cNvSpPr/>
          <p:nvPr/>
        </p:nvSpPr>
        <p:spPr>
          <a:xfrm>
            <a:off x="6112999" y="6052965"/>
            <a:ext cx="2294817"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Index Files </a:t>
            </a:r>
            <a:endParaRPr lang="en-US" sz="1600" dirty="0"/>
          </a:p>
        </p:txBody>
      </p:sp>
      <p:sp>
        <p:nvSpPr>
          <p:cNvPr id="10" name="Flowchart: Magnetic Disk 9"/>
          <p:cNvSpPr/>
          <p:nvPr/>
        </p:nvSpPr>
        <p:spPr>
          <a:xfrm>
            <a:off x="3411363" y="6270891"/>
            <a:ext cx="2072514" cy="3797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Databases </a:t>
            </a:r>
            <a:r>
              <a:rPr lang="en-US" dirty="0" smtClean="0"/>
              <a:t> </a:t>
            </a:r>
            <a:endParaRPr lang="en-US" dirty="0"/>
          </a:p>
        </p:txBody>
      </p:sp>
      <p:sp>
        <p:nvSpPr>
          <p:cNvPr id="11" name="Rounded Rectangle 10"/>
          <p:cNvSpPr/>
          <p:nvPr/>
        </p:nvSpPr>
        <p:spPr>
          <a:xfrm>
            <a:off x="6019800" y="5406448"/>
            <a:ext cx="2285999" cy="467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Execution Plans</a:t>
            </a:r>
            <a:endParaRPr lang="en-US" sz="1600" dirty="0"/>
          </a:p>
        </p:txBody>
      </p:sp>
      <p:sp>
        <p:nvSpPr>
          <p:cNvPr id="12" name="Up Arrow 11"/>
          <p:cNvSpPr/>
          <p:nvPr/>
        </p:nvSpPr>
        <p:spPr>
          <a:xfrm>
            <a:off x="4244526" y="5902640"/>
            <a:ext cx="406188" cy="3003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962040" y="5441061"/>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91671" y="4472379"/>
            <a:ext cx="1833837" cy="457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a:t>
            </a:r>
            <a:r>
              <a:rPr lang="en-US" sz="1600" dirty="0" smtClean="0"/>
              <a:t>nline Query</a:t>
            </a:r>
            <a:r>
              <a:rPr lang="en-US" dirty="0" smtClean="0"/>
              <a:t> </a:t>
            </a:r>
            <a:endParaRPr lang="en-US" dirty="0"/>
          </a:p>
        </p:txBody>
      </p:sp>
      <p:sp>
        <p:nvSpPr>
          <p:cNvPr id="17" name="Flowchart: Multidocument 16"/>
          <p:cNvSpPr/>
          <p:nvPr/>
        </p:nvSpPr>
        <p:spPr>
          <a:xfrm>
            <a:off x="7252222" y="4464981"/>
            <a:ext cx="1302959" cy="53379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Results</a:t>
            </a:r>
            <a:endParaRPr lang="en-US" sz="1600" dirty="0"/>
          </a:p>
        </p:txBody>
      </p:sp>
      <p:sp>
        <p:nvSpPr>
          <p:cNvPr id="20" name="Right Arrow 19"/>
          <p:cNvSpPr/>
          <p:nvPr/>
        </p:nvSpPr>
        <p:spPr>
          <a:xfrm>
            <a:off x="5521035" y="5478583"/>
            <a:ext cx="346365" cy="297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6108591" y="5105403"/>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rot="7007113">
            <a:off x="5557008" y="5925582"/>
            <a:ext cx="304800" cy="2681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10800000">
            <a:off x="7551027" y="5106976"/>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26473" y="6018366"/>
            <a:ext cx="2285999" cy="369332"/>
          </a:xfrm>
          <a:prstGeom prst="rect">
            <a:avLst/>
          </a:prstGeom>
          <a:noFill/>
        </p:spPr>
        <p:txBody>
          <a:bodyPr wrap="square" rtlCol="0">
            <a:spAutoFit/>
          </a:bodyPr>
          <a:lstStyle/>
          <a:p>
            <a:r>
              <a:rPr lang="en-US" dirty="0" smtClean="0"/>
              <a:t>Offline Optimization</a:t>
            </a:r>
            <a:endParaRPr lang="en-US" dirty="0"/>
          </a:p>
        </p:txBody>
      </p:sp>
    </p:spTree>
    <p:extLst>
      <p:ext uri="{BB962C8B-B14F-4D97-AF65-F5344CB8AC3E}">
        <p14:creationId xmlns:p14="http://schemas.microsoft.com/office/powerpoint/2010/main" val="64528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Search over Web vs. Analysis over Social Media</a:t>
            </a:r>
            <a:endParaRPr lang="en-US" sz="3200" dirty="0"/>
          </a:p>
        </p:txBody>
      </p:sp>
      <p:sp>
        <p:nvSpPr>
          <p:cNvPr id="3" name="Content Placeholder 2"/>
          <p:cNvSpPr>
            <a:spLocks noGrp="1"/>
          </p:cNvSpPr>
          <p:nvPr>
            <p:ph idx="1"/>
          </p:nvPr>
        </p:nvSpPr>
        <p:spPr/>
        <p:txBody>
          <a:bodyPr>
            <a:normAutofit/>
          </a:bodyPr>
          <a:lstStyle/>
          <a:p>
            <a:r>
              <a:rPr lang="en-US" dirty="0" smtClean="0"/>
              <a:t>Search over web </a:t>
            </a:r>
          </a:p>
          <a:p>
            <a:pPr lvl="1"/>
            <a:r>
              <a:rPr lang="en-US" dirty="0"/>
              <a:t> </a:t>
            </a:r>
            <a:r>
              <a:rPr lang="en-US" dirty="0" smtClean="0"/>
              <a:t>Keyword Queries (e.g., “donuts”)</a:t>
            </a:r>
          </a:p>
          <a:p>
            <a:pPr lvl="1"/>
            <a:r>
              <a:rPr lang="en-US" dirty="0" smtClean="0"/>
              <a:t> Return relevant documents matching documents,</a:t>
            </a:r>
          </a:p>
          <a:p>
            <a:r>
              <a:rPr lang="en-US" dirty="0" smtClean="0"/>
              <a:t>Analysis over social media</a:t>
            </a:r>
          </a:p>
          <a:p>
            <a:pPr lvl="1"/>
            <a:r>
              <a:rPr lang="en-US" dirty="0" smtClean="0"/>
              <a:t>Keywords Queries (e.g., “donuts”) with additional restrictions (e.g., gender=female)</a:t>
            </a:r>
          </a:p>
          <a:p>
            <a:pPr lvl="1"/>
            <a:r>
              <a:rPr lang="en-US" u="sng" dirty="0" smtClean="0">
                <a:solidFill>
                  <a:srgbClr val="FF0000"/>
                </a:solidFill>
              </a:rPr>
              <a:t>Fine Grained </a:t>
            </a:r>
            <a:r>
              <a:rPr lang="en-US" dirty="0" smtClean="0"/>
              <a:t>Information (e.g., “user location”) extracted from documents </a:t>
            </a:r>
          </a:p>
          <a:p>
            <a:pPr lvl="1"/>
            <a:r>
              <a:rPr lang="en-US" u="sng" dirty="0" smtClean="0">
                <a:solidFill>
                  <a:srgbClr val="FF0000"/>
                </a:solidFill>
              </a:rPr>
              <a:t>Aggregated</a:t>
            </a:r>
            <a:r>
              <a:rPr lang="en-US" dirty="0" smtClean="0"/>
              <a:t> Opinions from different documents </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79</a:t>
            </a:fld>
            <a:endParaRPr lang="en-US" dirty="0"/>
          </a:p>
        </p:txBody>
      </p:sp>
    </p:spTree>
    <p:extLst>
      <p:ext uri="{BB962C8B-B14F-4D97-AF65-F5344CB8AC3E}">
        <p14:creationId xmlns:p14="http://schemas.microsoft.com/office/powerpoint/2010/main" val="337975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839200" cy="1252728"/>
          </a:xfrm>
        </p:spPr>
        <p:txBody>
          <a:bodyPr>
            <a:noAutofit/>
          </a:bodyPr>
          <a:lstStyle/>
          <a:p>
            <a:r>
              <a:rPr lang="en-US" sz="3200" dirty="0"/>
              <a:t>B</a:t>
            </a:r>
            <a:r>
              <a:rPr lang="en-US" sz="3200" dirty="0" smtClean="0"/>
              <a:t>usiness Intelligence: understand their customers without time consuming surveys</a:t>
            </a:r>
            <a:endParaRPr lang="en-US" sz="3200" dirty="0"/>
          </a:p>
        </p:txBody>
      </p:sp>
      <p:sp>
        <p:nvSpPr>
          <p:cNvPr id="3" name="Content Placeholder 2"/>
          <p:cNvSpPr>
            <a:spLocks noGrp="1"/>
          </p:cNvSpPr>
          <p:nvPr>
            <p:ph idx="1"/>
          </p:nvPr>
        </p:nvSpPr>
        <p:spPr>
          <a:xfrm>
            <a:off x="304800" y="2057400"/>
            <a:ext cx="8610600" cy="4343402"/>
          </a:xfrm>
        </p:spPr>
        <p:txBody>
          <a:bodyPr>
            <a:normAutofit/>
          </a:bodyPr>
          <a:lstStyle/>
          <a:p>
            <a:r>
              <a:rPr lang="en-US" sz="2200" i="1" dirty="0" smtClean="0"/>
              <a:t>What </a:t>
            </a:r>
            <a:r>
              <a:rPr lang="en-US" sz="2200" i="1" dirty="0"/>
              <a:t>are popular </a:t>
            </a:r>
            <a:r>
              <a:rPr lang="en-US" sz="2200" b="1" i="1" dirty="0" smtClean="0"/>
              <a:t>demographics </a:t>
            </a:r>
            <a:r>
              <a:rPr lang="en-US" sz="2200" i="1" dirty="0" smtClean="0"/>
              <a:t>of </a:t>
            </a:r>
            <a:r>
              <a:rPr lang="en-US" sz="2200" i="1" dirty="0"/>
              <a:t>users who </a:t>
            </a:r>
            <a:r>
              <a:rPr lang="en-US" sz="2200" i="1" dirty="0" smtClean="0"/>
              <a:t>mention “IPhone </a:t>
            </a:r>
            <a:r>
              <a:rPr lang="en-US" sz="2200" i="1" dirty="0"/>
              <a:t>5</a:t>
            </a:r>
            <a:r>
              <a:rPr lang="en-US" sz="2200" i="1" dirty="0" smtClean="0"/>
              <a:t>”.</a:t>
            </a:r>
          </a:p>
          <a:p>
            <a:r>
              <a:rPr lang="en-US" sz="2200" b="1" i="1" dirty="0" smtClean="0"/>
              <a:t>What places</a:t>
            </a:r>
            <a:r>
              <a:rPr lang="en-US" sz="2200" i="1" dirty="0" smtClean="0"/>
              <a:t> do people get “donuts”? </a:t>
            </a:r>
          </a:p>
          <a:p>
            <a:r>
              <a:rPr lang="en-US" sz="2200" i="1" dirty="0" smtClean="0"/>
              <a:t>What smartphones do </a:t>
            </a:r>
            <a:r>
              <a:rPr lang="en-US" sz="2200" b="1" i="1" dirty="0" smtClean="0"/>
              <a:t>young </a:t>
            </a:r>
            <a:r>
              <a:rPr lang="en-US" sz="2200" b="1" i="1" dirty="0"/>
              <a:t>female </a:t>
            </a:r>
            <a:r>
              <a:rPr lang="en-US" sz="2200" i="1" dirty="0" smtClean="0"/>
              <a:t>in </a:t>
            </a:r>
            <a:r>
              <a:rPr lang="en-US" sz="2200" b="1" i="1" dirty="0" smtClean="0"/>
              <a:t>Christmas </a:t>
            </a:r>
            <a:r>
              <a:rPr lang="en-US" sz="2200" i="1" dirty="0" smtClean="0"/>
              <a:t>mention?</a:t>
            </a:r>
            <a:endParaRPr lang="en-US" sz="2200" i="1"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09924"/>
            <a:ext cx="6781800" cy="218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124199" y="6100260"/>
            <a:ext cx="3517795" cy="523220"/>
          </a:xfrm>
          <a:prstGeom prst="rect">
            <a:avLst/>
          </a:prstGeom>
        </p:spPr>
        <p:txBody>
          <a:bodyPr wrap="square">
            <a:spAutoFit/>
          </a:bodyPr>
          <a:lstStyle/>
          <a:p>
            <a:r>
              <a:rPr lang="en-US" dirty="0"/>
              <a:t>Where do people get donuts</a:t>
            </a:r>
            <a:r>
              <a:rPr lang="en-US" dirty="0" smtClean="0"/>
              <a:t>? </a:t>
            </a:r>
          </a:p>
          <a:p>
            <a:r>
              <a:rPr lang="en-US" sz="1000" i="1" dirty="0"/>
              <a:t> </a:t>
            </a:r>
            <a:r>
              <a:rPr lang="en-US" sz="1000" i="1" dirty="0" smtClean="0"/>
              <a:t>Picture from </a:t>
            </a:r>
            <a:r>
              <a:rPr lang="en-US" sz="1000" i="1" dirty="0" err="1" smtClean="0"/>
              <a:t>Emre</a:t>
            </a:r>
            <a:r>
              <a:rPr lang="en-US" sz="1000" i="1" dirty="0" smtClean="0"/>
              <a:t> </a:t>
            </a:r>
            <a:r>
              <a:rPr lang="en-US" sz="1000" i="1" dirty="0" err="1" smtClean="0"/>
              <a:t>Kiciman</a:t>
            </a:r>
            <a:endParaRPr lang="en-US" sz="1000" i="1" dirty="0"/>
          </a:p>
        </p:txBody>
      </p:sp>
      <p:sp>
        <p:nvSpPr>
          <p:cNvPr id="6" name="TextBox 5"/>
          <p:cNvSpPr txBox="1"/>
          <p:nvPr/>
        </p:nvSpPr>
        <p:spPr>
          <a:xfrm>
            <a:off x="6019800" y="6254148"/>
            <a:ext cx="184731" cy="369332"/>
          </a:xfrm>
          <a:prstGeom prst="rect">
            <a:avLst/>
          </a:prstGeom>
          <a:noFill/>
        </p:spPr>
        <p:txBody>
          <a:bodyPr wrap="none" rtlCol="0">
            <a:spAutoFit/>
          </a:bodyPr>
          <a:lstStyle/>
          <a:p>
            <a:endParaRPr lang="en-US" dirty="0"/>
          </a:p>
        </p:txBody>
      </p:sp>
      <p:sp>
        <p:nvSpPr>
          <p:cNvPr id="8" name="Rectangle 3"/>
          <p:cNvSpPr>
            <a:spLocks noChangeArrowheads="1"/>
          </p:cNvSpPr>
          <p:nvPr/>
        </p:nvSpPr>
        <p:spPr bwMode="auto">
          <a:xfrm>
            <a:off x="457200" y="3746500"/>
            <a:ext cx="9144000" cy="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18E48496-6061-4952-8C25-B8E1BA644B92}" type="slidenum">
              <a:rPr lang="en-US" smtClean="0"/>
              <a:t>8</a:t>
            </a:fld>
            <a:endParaRPr lang="en-US" dirty="0"/>
          </a:p>
        </p:txBody>
      </p:sp>
    </p:spTree>
    <p:extLst>
      <p:ext uri="{BB962C8B-B14F-4D97-AF65-F5344CB8AC3E}">
        <p14:creationId xmlns:p14="http://schemas.microsoft.com/office/powerpoint/2010/main" val="17814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Supporting </a:t>
            </a:r>
            <a:r>
              <a:rPr lang="en-US" sz="3200" dirty="0"/>
              <a:t>flexibly and efficiently analysis over social media</a:t>
            </a:r>
            <a:r>
              <a:rPr lang="en-US" sz="3200" dirty="0" smtClean="0"/>
              <a:t>– complex entity </a:t>
            </a:r>
            <a:r>
              <a:rPr lang="en-US" sz="3200" dirty="0"/>
              <a:t>search</a:t>
            </a:r>
          </a:p>
        </p:txBody>
      </p:sp>
      <p:sp>
        <p:nvSpPr>
          <p:cNvPr id="3" name="Content Placeholder 2"/>
          <p:cNvSpPr>
            <a:spLocks noGrp="1"/>
          </p:cNvSpPr>
          <p:nvPr>
            <p:ph idx="1"/>
          </p:nvPr>
        </p:nvSpPr>
        <p:spPr/>
        <p:txBody>
          <a:bodyPr>
            <a:normAutofit fontScale="85000" lnSpcReduction="20000"/>
          </a:bodyPr>
          <a:lstStyle/>
          <a:p>
            <a:r>
              <a:rPr lang="en-US" dirty="0" smtClean="0"/>
              <a:t>Entity Search (Cheng et.al 2007 VLDB)</a:t>
            </a:r>
          </a:p>
          <a:p>
            <a:pPr lvl="1"/>
            <a:r>
              <a:rPr lang="en-US" dirty="0" smtClean="0"/>
              <a:t>Search typed entities from documents with keywords </a:t>
            </a:r>
          </a:p>
          <a:p>
            <a:pPr lvl="2"/>
            <a:r>
              <a:rPr lang="en-US" dirty="0" smtClean="0"/>
              <a:t>#phone  “Amazon”</a:t>
            </a:r>
          </a:p>
          <a:p>
            <a:pPr lvl="2"/>
            <a:r>
              <a:rPr lang="en-US" dirty="0" smtClean="0"/>
              <a:t>#professor  “databases”;</a:t>
            </a:r>
          </a:p>
          <a:p>
            <a:pPr lvl="2"/>
            <a:r>
              <a:rPr lang="en-US" dirty="0" smtClean="0"/>
              <a:t>#emails “Kevin Chang”.</a:t>
            </a:r>
          </a:p>
          <a:p>
            <a:r>
              <a:rPr lang="en-US" dirty="0" smtClean="0"/>
              <a:t>Complex Text Search </a:t>
            </a:r>
          </a:p>
          <a:p>
            <a:pPr lvl="1"/>
            <a:r>
              <a:rPr lang="en-US" dirty="0" smtClean="0"/>
              <a:t>Search Aggregated Fine-Grained Information </a:t>
            </a:r>
            <a:r>
              <a:rPr lang="en-US" dirty="0"/>
              <a:t> </a:t>
            </a:r>
            <a:r>
              <a:rPr lang="en-US" dirty="0" smtClean="0"/>
              <a:t>with keywords and additional restrictions.  </a:t>
            </a:r>
          </a:p>
          <a:p>
            <a:pPr lvl="2"/>
            <a:r>
              <a:rPr lang="en-US" dirty="0" smtClean="0"/>
              <a:t>What place do people get “donuts” </a:t>
            </a:r>
          </a:p>
          <a:p>
            <a:pPr marL="1033272" lvl="3" indent="0">
              <a:buNone/>
            </a:pPr>
            <a:r>
              <a:rPr lang="en-US" dirty="0" smtClean="0"/>
              <a:t>#location “donuts”</a:t>
            </a:r>
          </a:p>
          <a:p>
            <a:pPr lvl="2"/>
            <a:r>
              <a:rPr lang="en-US" dirty="0" smtClean="0"/>
              <a:t>What users’  age groups do people like “</a:t>
            </a:r>
            <a:r>
              <a:rPr lang="en-US" dirty="0" err="1" smtClean="0"/>
              <a:t>iphone</a:t>
            </a:r>
            <a:r>
              <a:rPr lang="en-US" dirty="0" smtClean="0"/>
              <a:t>”.</a:t>
            </a:r>
          </a:p>
          <a:p>
            <a:pPr marL="768096" lvl="2" indent="0">
              <a:buNone/>
            </a:pPr>
            <a:r>
              <a:rPr lang="en-US" dirty="0"/>
              <a:t>	</a:t>
            </a:r>
            <a:r>
              <a:rPr lang="en-US" dirty="0" smtClean="0"/>
              <a:t>( #age-group “</a:t>
            </a:r>
            <a:r>
              <a:rPr lang="en-US" dirty="0" err="1" smtClean="0"/>
              <a:t>iphone</a:t>
            </a:r>
            <a:r>
              <a:rPr lang="en-US" dirty="0" smtClean="0"/>
              <a:t>”, </a:t>
            </a:r>
            <a:r>
              <a:rPr lang="en-US" dirty="0" err="1" smtClean="0"/>
              <a:t>doc.sentiment</a:t>
            </a:r>
            <a:r>
              <a:rPr lang="en-US" dirty="0" smtClean="0"/>
              <a:t>=happy)</a:t>
            </a:r>
          </a:p>
          <a:p>
            <a:pPr lvl="2"/>
            <a:r>
              <a:rPr lang="en-US" dirty="0" smtClean="0"/>
              <a:t>What smartphones do people talks in Christmas?</a:t>
            </a:r>
          </a:p>
          <a:p>
            <a:pPr marL="768096" lvl="2" indent="0">
              <a:buNone/>
            </a:pPr>
            <a:r>
              <a:rPr lang="en-US" dirty="0" smtClean="0"/>
              <a:t>	#smartphone “</a:t>
            </a:r>
            <a:r>
              <a:rPr lang="en-US" dirty="0" err="1" smtClean="0"/>
              <a:t>doc.time</a:t>
            </a:r>
            <a:r>
              <a:rPr lang="en-US" dirty="0" smtClean="0"/>
              <a:t> =201212”;</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80</a:t>
            </a:fld>
            <a:endParaRPr lang="en-US" dirty="0"/>
          </a:p>
        </p:txBody>
      </p:sp>
    </p:spTree>
    <p:extLst>
      <p:ext uri="{BB962C8B-B14F-4D97-AF65-F5344CB8AC3E}">
        <p14:creationId xmlns:p14="http://schemas.microsoft.com/office/powerpoint/2010/main" val="886243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6022" y="228600"/>
            <a:ext cx="8229600" cy="1103376"/>
          </a:xfrm>
        </p:spPr>
        <p:txBody>
          <a:bodyPr>
            <a:normAutofit/>
          </a:bodyPr>
          <a:lstStyle/>
          <a:p>
            <a:r>
              <a:rPr lang="en-US" sz="3200" dirty="0" smtClean="0"/>
              <a:t>Query Processing Layer: How to support complex entity search efficiently?</a:t>
            </a:r>
            <a:endParaRPr lang="en-US" sz="3200" dirty="0"/>
          </a:p>
        </p:txBody>
      </p:sp>
      <p:sp>
        <p:nvSpPr>
          <p:cNvPr id="3" name="Content Placeholder 2"/>
          <p:cNvSpPr>
            <a:spLocks noGrp="1"/>
          </p:cNvSpPr>
          <p:nvPr>
            <p:ph idx="1"/>
          </p:nvPr>
        </p:nvSpPr>
        <p:spPr>
          <a:xfrm>
            <a:off x="476093" y="1782872"/>
            <a:ext cx="8229600" cy="1265128"/>
          </a:xfrm>
        </p:spPr>
        <p:txBody>
          <a:bodyPr>
            <a:normAutofit/>
          </a:bodyPr>
          <a:lstStyle/>
          <a:p>
            <a:pPr marL="118872" indent="0">
              <a:buNone/>
            </a:pPr>
            <a:r>
              <a:rPr lang="en-US" dirty="0" smtClean="0"/>
              <a:t>It is inefficient to support complex text search</a:t>
            </a:r>
          </a:p>
          <a:p>
            <a:r>
              <a:rPr lang="en-US" dirty="0" smtClean="0"/>
              <a:t>Accessing documents one by one. </a:t>
            </a:r>
          </a:p>
          <a:p>
            <a:pPr marL="118872" indent="0">
              <a:buNone/>
            </a:pPr>
            <a:endParaRPr lang="en-US" dirty="0" smtClean="0"/>
          </a:p>
        </p:txBody>
      </p:sp>
      <p:sp>
        <p:nvSpPr>
          <p:cNvPr id="8" name="TextBox 7"/>
          <p:cNvSpPr txBox="1"/>
          <p:nvPr/>
        </p:nvSpPr>
        <p:spPr>
          <a:xfrm>
            <a:off x="526473" y="3200400"/>
            <a:ext cx="8132928" cy="584775"/>
          </a:xfrm>
          <a:prstGeom prst="rect">
            <a:avLst/>
          </a:prstGeom>
          <a:noFill/>
        </p:spPr>
        <p:txBody>
          <a:bodyPr wrap="square" rtlCol="0">
            <a:spAutoFit/>
          </a:bodyPr>
          <a:lstStyle/>
          <a:p>
            <a:r>
              <a:rPr lang="en-US" sz="3200" dirty="0" smtClean="0"/>
              <a:t>            We need new indexes to support</a:t>
            </a:r>
            <a:endParaRPr lang="en-US" sz="3200" dirty="0"/>
          </a:p>
        </p:txBody>
      </p:sp>
      <p:sp>
        <p:nvSpPr>
          <p:cNvPr id="27" name="TextBox 26"/>
          <p:cNvSpPr txBox="1"/>
          <p:nvPr/>
        </p:nvSpPr>
        <p:spPr>
          <a:xfrm>
            <a:off x="526473" y="3962400"/>
            <a:ext cx="8132928" cy="2062103"/>
          </a:xfrm>
          <a:prstGeom prst="rect">
            <a:avLst/>
          </a:prstGeom>
          <a:noFill/>
        </p:spPr>
        <p:txBody>
          <a:bodyPr wrap="square" rtlCol="0">
            <a:spAutoFit/>
          </a:bodyPr>
          <a:lstStyle/>
          <a:p>
            <a:r>
              <a:rPr lang="en-US" sz="3200" dirty="0" smtClean="0"/>
              <a:t>However, most indexes are manually designed.</a:t>
            </a:r>
          </a:p>
          <a:p>
            <a:pPr marL="914400" lvl="1" indent="-457200">
              <a:buFont typeface="Arial" pitchFamily="34" charset="0"/>
              <a:buChar char="•"/>
            </a:pPr>
            <a:r>
              <a:rPr lang="en-US" sz="3200" dirty="0" smtClean="0"/>
              <a:t>They do not have optimal guarantee. </a:t>
            </a:r>
          </a:p>
          <a:p>
            <a:pPr marL="914400" lvl="1" indent="-457200">
              <a:buFont typeface="Arial" pitchFamily="34" charset="0"/>
              <a:buChar char="•"/>
            </a:pPr>
            <a:r>
              <a:rPr lang="en-US" sz="3200" dirty="0" smtClean="0"/>
              <a:t>They cannot be adapted to different tasks.</a:t>
            </a:r>
          </a:p>
          <a:p>
            <a:pPr lvl="1"/>
            <a:endParaRPr lang="en-US" sz="3200" dirty="0"/>
          </a:p>
        </p:txBody>
      </p:sp>
    </p:spTree>
    <p:extLst>
      <p:ext uri="{BB962C8B-B14F-4D97-AF65-F5344CB8AC3E}">
        <p14:creationId xmlns:p14="http://schemas.microsoft.com/office/powerpoint/2010/main" val="2081386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An automatic approach for designing IR indexes based on DB techniques  </a:t>
            </a:r>
            <a:endParaRPr lang="en-US" sz="3200" dirty="0"/>
          </a:p>
        </p:txBody>
      </p:sp>
      <p:sp>
        <p:nvSpPr>
          <p:cNvPr id="3" name="Content Placeholder 2"/>
          <p:cNvSpPr>
            <a:spLocks noGrp="1"/>
          </p:cNvSpPr>
          <p:nvPr>
            <p:ph idx="1"/>
          </p:nvPr>
        </p:nvSpPr>
        <p:spPr/>
        <p:txBody>
          <a:bodyPr/>
          <a:lstStyle/>
          <a:p>
            <a:r>
              <a:rPr lang="en-US" dirty="0" smtClean="0"/>
              <a:t>We marry “DB” techniques to our IR setting. </a:t>
            </a:r>
          </a:p>
          <a:p>
            <a:pPr lvl="1"/>
            <a:r>
              <a:rPr lang="en-US" dirty="0" smtClean="0"/>
              <a:t>DB techniques are mature.</a:t>
            </a:r>
          </a:p>
          <a:p>
            <a:pPr lvl="2"/>
            <a:r>
              <a:rPr lang="en-US" dirty="0"/>
              <a:t> </a:t>
            </a:r>
            <a:r>
              <a:rPr lang="en-US" dirty="0" smtClean="0"/>
              <a:t>Automatic </a:t>
            </a:r>
          </a:p>
          <a:p>
            <a:pPr lvl="2"/>
            <a:r>
              <a:rPr lang="en-US" dirty="0" smtClean="0"/>
              <a:t>Cost-based optimization.</a:t>
            </a:r>
          </a:p>
          <a:p>
            <a:pPr lvl="1"/>
            <a:r>
              <a:rPr lang="en-US" dirty="0" smtClean="0"/>
              <a:t>IR setting is different </a:t>
            </a:r>
          </a:p>
          <a:p>
            <a:pPr lvl="2"/>
            <a:r>
              <a:rPr lang="en-US" dirty="0" smtClean="0"/>
              <a:t>Template queries</a:t>
            </a:r>
          </a:p>
          <a:p>
            <a:pPr lvl="2"/>
            <a:r>
              <a:rPr lang="en-US" dirty="0" smtClean="0"/>
              <a:t>Advanced indexes </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t>82</a:t>
            </a:fld>
            <a:endParaRPr lang="en-US" dirty="0"/>
          </a:p>
        </p:txBody>
      </p:sp>
      <p:sp>
        <p:nvSpPr>
          <p:cNvPr id="5" name="Rectangle 4"/>
          <p:cNvSpPr/>
          <p:nvPr/>
        </p:nvSpPr>
        <p:spPr>
          <a:xfrm>
            <a:off x="4447620" y="4191000"/>
            <a:ext cx="4211781" cy="83938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535914" y="5183571"/>
            <a:ext cx="8229600" cy="1610196"/>
          </a:xfrm>
          <a:prstGeom prst="rect">
            <a:avLst/>
          </a:prstGeom>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Oval 6"/>
          <p:cNvSpPr/>
          <p:nvPr/>
        </p:nvSpPr>
        <p:spPr>
          <a:xfrm>
            <a:off x="526473" y="5268037"/>
            <a:ext cx="2286000" cy="6508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 workload of search queries </a:t>
            </a:r>
            <a:endParaRPr lang="en-US" sz="1600" dirty="0"/>
          </a:p>
        </p:txBody>
      </p:sp>
      <p:sp>
        <p:nvSpPr>
          <p:cNvPr id="8" name="Rounded Rectangle 7"/>
          <p:cNvSpPr/>
          <p:nvPr/>
        </p:nvSpPr>
        <p:spPr>
          <a:xfrm>
            <a:off x="3533220" y="5410200"/>
            <a:ext cx="1828800" cy="480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Optimizer</a:t>
            </a:r>
            <a:endParaRPr lang="en-US" sz="1600" dirty="0"/>
          </a:p>
        </p:txBody>
      </p:sp>
      <p:sp>
        <p:nvSpPr>
          <p:cNvPr id="9" name="TextBox 8"/>
          <p:cNvSpPr txBox="1"/>
          <p:nvPr/>
        </p:nvSpPr>
        <p:spPr>
          <a:xfrm>
            <a:off x="4509022" y="4153014"/>
            <a:ext cx="2743200" cy="369332"/>
          </a:xfrm>
          <a:prstGeom prst="rect">
            <a:avLst/>
          </a:prstGeom>
          <a:noFill/>
        </p:spPr>
        <p:txBody>
          <a:bodyPr wrap="square" rtlCol="0">
            <a:spAutoFit/>
          </a:bodyPr>
          <a:lstStyle/>
          <a:p>
            <a:r>
              <a:rPr lang="en-US" dirty="0" smtClean="0"/>
              <a:t>Online Execution</a:t>
            </a:r>
          </a:p>
        </p:txBody>
      </p:sp>
      <p:sp>
        <p:nvSpPr>
          <p:cNvPr id="10" name="Flowchart: Magnetic Disk 9"/>
          <p:cNvSpPr/>
          <p:nvPr/>
        </p:nvSpPr>
        <p:spPr>
          <a:xfrm>
            <a:off x="6112999" y="6052965"/>
            <a:ext cx="2294817"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Index Files </a:t>
            </a:r>
            <a:endParaRPr lang="en-US" sz="1600" dirty="0"/>
          </a:p>
        </p:txBody>
      </p:sp>
      <p:sp>
        <p:nvSpPr>
          <p:cNvPr id="11" name="Flowchart: Magnetic Disk 10"/>
          <p:cNvSpPr/>
          <p:nvPr/>
        </p:nvSpPr>
        <p:spPr>
          <a:xfrm>
            <a:off x="3411363" y="6270891"/>
            <a:ext cx="2072514" cy="3797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Databases </a:t>
            </a:r>
            <a:r>
              <a:rPr lang="en-US" dirty="0" smtClean="0"/>
              <a:t> </a:t>
            </a:r>
            <a:endParaRPr lang="en-US" dirty="0"/>
          </a:p>
        </p:txBody>
      </p:sp>
      <p:sp>
        <p:nvSpPr>
          <p:cNvPr id="12" name="Rounded Rectangle 11"/>
          <p:cNvSpPr/>
          <p:nvPr/>
        </p:nvSpPr>
        <p:spPr>
          <a:xfrm>
            <a:off x="6019800" y="5406448"/>
            <a:ext cx="2285999" cy="467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Execution Plans</a:t>
            </a:r>
            <a:endParaRPr lang="en-US" sz="1600" dirty="0"/>
          </a:p>
        </p:txBody>
      </p:sp>
      <p:sp>
        <p:nvSpPr>
          <p:cNvPr id="13" name="Up Arrow 12"/>
          <p:cNvSpPr/>
          <p:nvPr/>
        </p:nvSpPr>
        <p:spPr>
          <a:xfrm>
            <a:off x="4244526" y="5902640"/>
            <a:ext cx="406188" cy="3003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962040" y="5441061"/>
            <a:ext cx="381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91671" y="4472379"/>
            <a:ext cx="1833837" cy="457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a:t>
            </a:r>
            <a:r>
              <a:rPr lang="en-US" sz="1600" dirty="0" smtClean="0"/>
              <a:t>nline Query</a:t>
            </a:r>
            <a:r>
              <a:rPr lang="en-US" dirty="0" smtClean="0"/>
              <a:t> </a:t>
            </a:r>
            <a:endParaRPr lang="en-US" dirty="0"/>
          </a:p>
        </p:txBody>
      </p:sp>
      <p:sp>
        <p:nvSpPr>
          <p:cNvPr id="16" name="Flowchart: Multidocument 15"/>
          <p:cNvSpPr/>
          <p:nvPr/>
        </p:nvSpPr>
        <p:spPr>
          <a:xfrm>
            <a:off x="7252222" y="4464981"/>
            <a:ext cx="1302959" cy="53379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Results</a:t>
            </a:r>
            <a:endParaRPr lang="en-US" sz="1600" dirty="0"/>
          </a:p>
        </p:txBody>
      </p:sp>
      <p:sp>
        <p:nvSpPr>
          <p:cNvPr id="17" name="Right Arrow 16"/>
          <p:cNvSpPr/>
          <p:nvPr/>
        </p:nvSpPr>
        <p:spPr>
          <a:xfrm>
            <a:off x="5521035" y="5478583"/>
            <a:ext cx="346365" cy="297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108591" y="5105403"/>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rot="7007113">
            <a:off x="5557008" y="5925582"/>
            <a:ext cx="304800" cy="2681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rot="10800000">
            <a:off x="7551027" y="5106976"/>
            <a:ext cx="311100" cy="153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26473" y="6018366"/>
            <a:ext cx="2285999" cy="369332"/>
          </a:xfrm>
          <a:prstGeom prst="rect">
            <a:avLst/>
          </a:prstGeom>
          <a:noFill/>
        </p:spPr>
        <p:txBody>
          <a:bodyPr wrap="square" rtlCol="0">
            <a:spAutoFit/>
          </a:bodyPr>
          <a:lstStyle/>
          <a:p>
            <a:r>
              <a:rPr lang="en-US" dirty="0" smtClean="0"/>
              <a:t>Offline Optimization</a:t>
            </a:r>
            <a:endParaRPr lang="en-US" dirty="0"/>
          </a:p>
        </p:txBody>
      </p:sp>
    </p:spTree>
    <p:extLst>
      <p:ext uri="{BB962C8B-B14F-4D97-AF65-F5344CB8AC3E}">
        <p14:creationId xmlns:p14="http://schemas.microsoft.com/office/powerpoint/2010/main" val="229653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Marriage of DB and IR</a:t>
            </a:r>
            <a:endParaRPr lang="en-US" dirty="0"/>
          </a:p>
        </p:txBody>
      </p:sp>
      <p:sp>
        <p:nvSpPr>
          <p:cNvPr id="3" name="Content Placeholder 2"/>
          <p:cNvSpPr>
            <a:spLocks noGrp="1"/>
          </p:cNvSpPr>
          <p:nvPr>
            <p:ph idx="1"/>
          </p:nvPr>
        </p:nvSpPr>
        <p:spPr/>
        <p:txBody>
          <a:bodyPr/>
          <a:lstStyle/>
          <a:p>
            <a:r>
              <a:rPr lang="en-US" smtClean="0"/>
              <a:t>Extensive offline optimization for a template to derive both plans and indexes.</a:t>
            </a:r>
          </a:p>
          <a:p>
            <a:r>
              <a:rPr lang="en-US" smtClean="0"/>
              <a:t>Light weight online optimization to select plans based on queries </a:t>
            </a:r>
          </a:p>
          <a:p>
            <a:r>
              <a:rPr lang="en-US" smtClean="0"/>
              <a:t>Experiments show that </a:t>
            </a:r>
          </a:p>
          <a:p>
            <a:pPr lvl="1"/>
            <a:r>
              <a:rPr lang="en-US" smtClean="0"/>
              <a:t>Our approach covers existing proposed indexes.</a:t>
            </a:r>
          </a:p>
          <a:p>
            <a:pPr lvl="1"/>
            <a:r>
              <a:rPr lang="en-US" smtClean="0"/>
              <a:t>Our approach finds new and advanced indexes. </a:t>
            </a:r>
            <a:endParaRPr lang="en-US" dirty="0"/>
          </a:p>
        </p:txBody>
      </p:sp>
      <p:sp>
        <p:nvSpPr>
          <p:cNvPr id="4" name="Slide Number Placeholder 3"/>
          <p:cNvSpPr>
            <a:spLocks noGrp="1"/>
          </p:cNvSpPr>
          <p:nvPr>
            <p:ph type="sldNum" sz="quarter" idx="12"/>
          </p:nvPr>
        </p:nvSpPr>
        <p:spPr/>
        <p:txBody>
          <a:bodyPr/>
          <a:lstStyle/>
          <a:p>
            <a:fld id="{18E48496-6061-4952-8C25-B8E1BA644B92}" type="slidenum">
              <a:rPr lang="en-US" smtClean="0"/>
              <a:pPr/>
              <a:t>83</a:t>
            </a:fld>
            <a:endParaRPr lang="en-US" dirty="0"/>
          </a:p>
        </p:txBody>
      </p:sp>
    </p:spTree>
    <p:extLst>
      <p:ext uri="{BB962C8B-B14F-4D97-AF65-F5344CB8AC3E}">
        <p14:creationId xmlns:p14="http://schemas.microsoft.com/office/powerpoint/2010/main" val="1167831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91600" cy="1251062"/>
          </a:xfrm>
        </p:spPr>
        <p:txBody>
          <a:bodyPr>
            <a:noAutofit/>
          </a:bodyPr>
          <a:lstStyle/>
          <a:p>
            <a:r>
              <a:rPr lang="en-US" sz="3200" dirty="0"/>
              <a:t>E</a:t>
            </a:r>
            <a:r>
              <a:rPr lang="en-US" sz="3200" dirty="0" smtClean="0"/>
              <a:t>mergency management: detect emergency events timely and analyze their patterns </a:t>
            </a:r>
            <a:endParaRPr lang="en-US" sz="3200" dirty="0"/>
          </a:p>
        </p:txBody>
      </p:sp>
      <p:sp>
        <p:nvSpPr>
          <p:cNvPr id="3" name="Content Placeholder 2"/>
          <p:cNvSpPr>
            <a:spLocks noGrp="1"/>
          </p:cNvSpPr>
          <p:nvPr>
            <p:ph sz="half" idx="1"/>
          </p:nvPr>
        </p:nvSpPr>
        <p:spPr>
          <a:xfrm>
            <a:off x="533400" y="1740092"/>
            <a:ext cx="8153400" cy="4623816"/>
          </a:xfrm>
        </p:spPr>
        <p:txBody>
          <a:bodyPr/>
          <a:lstStyle/>
          <a:p>
            <a:r>
              <a:rPr lang="en-US" sz="2400" dirty="0" smtClean="0"/>
              <a:t>What crime related events are happening now? </a:t>
            </a:r>
          </a:p>
          <a:p>
            <a:r>
              <a:rPr lang="en-US" sz="2400" dirty="0" smtClean="0"/>
              <a:t>What regions are most affected by certain types of events last summer?</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876800" y="3581400"/>
            <a:ext cx="3429000" cy="2433638"/>
          </a:xfrm>
        </p:spPr>
      </p:pic>
      <p:pic>
        <p:nvPicPr>
          <p:cNvPr id="7171" name="Picture 3" tit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73" y="3569875"/>
            <a:ext cx="3347933"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34053" y="6096000"/>
            <a:ext cx="3035576" cy="523220"/>
          </a:xfrm>
          <a:prstGeom prst="rect">
            <a:avLst/>
          </a:prstGeom>
          <a:noFill/>
        </p:spPr>
        <p:txBody>
          <a:bodyPr wrap="square" rtlCol="0">
            <a:spAutoFit/>
          </a:bodyPr>
          <a:lstStyle/>
          <a:p>
            <a:r>
              <a:rPr lang="en-US" dirty="0" smtClean="0"/>
              <a:t>Disaster and Crime Detection</a:t>
            </a:r>
          </a:p>
          <a:p>
            <a:r>
              <a:rPr lang="en-US" sz="1000" i="1" dirty="0" smtClean="0"/>
              <a:t>Our TEDAS Demo at ICDE 2012  </a:t>
            </a:r>
            <a:endParaRPr lang="en-US" sz="1000" i="1" dirty="0"/>
          </a:p>
        </p:txBody>
      </p:sp>
      <p:sp>
        <p:nvSpPr>
          <p:cNvPr id="10" name="TextBox 9"/>
          <p:cNvSpPr txBox="1"/>
          <p:nvPr/>
        </p:nvSpPr>
        <p:spPr>
          <a:xfrm>
            <a:off x="4876800" y="6102298"/>
            <a:ext cx="3657600" cy="523220"/>
          </a:xfrm>
          <a:prstGeom prst="rect">
            <a:avLst/>
          </a:prstGeom>
          <a:noFill/>
        </p:spPr>
        <p:txBody>
          <a:bodyPr wrap="square" rtlCol="0">
            <a:spAutoFit/>
          </a:bodyPr>
          <a:lstStyle/>
          <a:p>
            <a:r>
              <a:rPr lang="en-US" dirty="0" smtClean="0"/>
              <a:t>Spatial-Temporal Patterns of Tornado </a:t>
            </a:r>
          </a:p>
          <a:p>
            <a:r>
              <a:rPr lang="en-US" sz="1000" i="1" dirty="0" smtClean="0"/>
              <a:t>Our TEDAS Demo at ICDE 2012  </a:t>
            </a:r>
            <a:endParaRPr lang="en-US" sz="1000" i="1" dirty="0"/>
          </a:p>
        </p:txBody>
      </p:sp>
      <p:sp>
        <p:nvSpPr>
          <p:cNvPr id="4" name="Slide Number Placeholder 3"/>
          <p:cNvSpPr>
            <a:spLocks noGrp="1"/>
          </p:cNvSpPr>
          <p:nvPr>
            <p:ph type="sldNum" sz="quarter" idx="12"/>
          </p:nvPr>
        </p:nvSpPr>
        <p:spPr/>
        <p:txBody>
          <a:bodyPr/>
          <a:lstStyle/>
          <a:p>
            <a:fld id="{18E48496-6061-4952-8C25-B8E1BA644B92}" type="slidenum">
              <a:rPr lang="en-US" smtClean="0"/>
              <a:t>9</a:t>
            </a:fld>
            <a:endParaRPr lang="en-US" dirty="0"/>
          </a:p>
        </p:txBody>
      </p:sp>
    </p:spTree>
    <p:extLst>
      <p:ext uri="{BB962C8B-B14F-4D97-AF65-F5344CB8AC3E}">
        <p14:creationId xmlns:p14="http://schemas.microsoft.com/office/powerpoint/2010/main" val="241455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themeOverride>
</file>

<file path=ppt/theme/themeOverride2.xml><?xml version="1.0" encoding="utf-8"?>
<a:themeOverride xmlns:a="http://schemas.openxmlformats.org/drawingml/2006/main">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8878</TotalTime>
  <Words>5277</Words>
  <Application>Microsoft Office PowerPoint</Application>
  <PresentationFormat>On-screen Show (4:3)</PresentationFormat>
  <Paragraphs>1041</Paragraphs>
  <Slides>83</Slides>
  <Notes>23</Notes>
  <HiddenSlides>12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Module</vt:lpstr>
      <vt:lpstr>Equation</vt:lpstr>
      <vt:lpstr>Towards a Data Platform for Analyzing Social Media </vt:lpstr>
      <vt:lpstr>PowerPoint Presentation</vt:lpstr>
      <vt:lpstr>Social media services have emerged and become a popular information channel</vt:lpstr>
      <vt:lpstr>Compared to traditional media, social media have many advantages: broad coverage</vt:lpstr>
      <vt:lpstr>Compared to traditional media, social media have many advantages: freshness</vt:lpstr>
      <vt:lpstr>Compared to traditional media, social media have many advantages: rich information</vt:lpstr>
      <vt:lpstr>PowerPoint Presentation</vt:lpstr>
      <vt:lpstr>Business Intelligence: understand their customers without time consuming surveys</vt:lpstr>
      <vt:lpstr>Emergency management: detect emergency events timely and analyze their patterns </vt:lpstr>
      <vt:lpstr>Demo: Twitter based Event Detection and Analysis System (TEDAS) [ICDE 2012]</vt:lpstr>
      <vt:lpstr>There are two challenges for effectively analyzing social media in general</vt:lpstr>
      <vt:lpstr>Due to the challenges, current approaches remain many limitations </vt:lpstr>
      <vt:lpstr>How can we generally support key functions of various applications effectively?</vt:lpstr>
      <vt:lpstr>My Research: solve real-world problems in various components of a platform.</vt:lpstr>
      <vt:lpstr>This talk: we will discuss two real-world problems</vt:lpstr>
      <vt:lpstr>An Automatic Topic-Focused Monitor for Big Social Media (Twitter Stream)</vt:lpstr>
      <vt:lpstr>Monitoring social media is essential to many applications</vt:lpstr>
      <vt:lpstr>It is inefficient and useless to collect and process the entire social media</vt:lpstr>
      <vt:lpstr>How can we find scarce relevant tweets from big social stream in an efficient way?</vt:lpstr>
      <vt:lpstr>Ideally, our topic-focused monitor should be optimal and continuous </vt:lpstr>
      <vt:lpstr>Standard Twitter APIs cannot monitor in a topic-focused way</vt:lpstr>
      <vt:lpstr>Existing applications use a set of manually selected keywords for focused monitoring</vt:lpstr>
      <vt:lpstr>How can we automatically select “optimal” keywords to monitor in a continuous way </vt:lpstr>
      <vt:lpstr>ATM must address two challenges</vt:lpstr>
      <vt:lpstr>Tweet sampling task: sample random and sufficient tweets with limited and biased APIs</vt:lpstr>
      <vt:lpstr>Our Approach</vt:lpstr>
      <vt:lpstr>Random walk sampling samples nodes from a graph G (N, E)</vt:lpstr>
      <vt:lpstr>Rejection sampling adjusts samples from a trial φ distribution to uniform distribution π </vt:lpstr>
      <vt:lpstr>Our sampling algorithm</vt:lpstr>
      <vt:lpstr>The tweet graph should be operable and ergodic</vt:lpstr>
      <vt:lpstr>Operable: how to design Twitter graph to enable random walk with the filter API</vt:lpstr>
      <vt:lpstr>Ergodic: how to design Twitter graph to make sure random walk converge?</vt:lpstr>
      <vt:lpstr>Our random walk algorithm</vt:lpstr>
      <vt:lpstr>Our random walk will converge to the degree distribution of the Twitter graph</vt:lpstr>
      <vt:lpstr>Keyword selection task: efficiently select optimal keywords under cost constraints</vt:lpstr>
      <vt:lpstr>The problem is NP hard</vt:lpstr>
      <vt:lpstr>Contribution 1: we prove that our problem has a desired submodular property. </vt:lpstr>
      <vt:lpstr>Contribution 2: we extend the current algorithms to handle two constraints</vt:lpstr>
      <vt:lpstr>We design a set of experiments to fully evaluate ATM</vt:lpstr>
      <vt:lpstr>For selecting keywords, ATM significantly improves baseline methods</vt:lpstr>
      <vt:lpstr>For sampling tweets, ATM samples randomly</vt:lpstr>
      <vt:lpstr>Case study on Twitter stream: ATM selects “optimal” and “continuous” keywords</vt:lpstr>
      <vt:lpstr>Summary: we propose ATM to monitor big social media data efficiently</vt:lpstr>
      <vt:lpstr>Profiling User’s Home Locations from Noisy Social Media</vt:lpstr>
      <vt:lpstr>Profiling users’ essential attributes is important for many services</vt:lpstr>
      <vt:lpstr>We profile Twitter users’ home locations from tweets and the following network</vt:lpstr>
      <vt:lpstr>The problem is difficult due to scarce signals</vt:lpstr>
      <vt:lpstr>The problem is difficult due to noisy signals</vt:lpstr>
      <vt:lpstr>How can we accurately predict users’ location from noisy and scarce signals?</vt:lpstr>
      <vt:lpstr>Observation: we unify two types of signals as a directed heterogeneous graph G.</vt:lpstr>
      <vt:lpstr>Model: we observe two characteristics for the probability of an edge given two nodes</vt:lpstr>
      <vt:lpstr>Model: we propose a discriminative influence model to capture the two characteristics</vt:lpstr>
      <vt:lpstr>PowerPoint Presentation</vt:lpstr>
      <vt:lpstr>PowerPoint Presentation</vt:lpstr>
      <vt:lpstr>Constraints: we incorporate additional human knowledge. </vt:lpstr>
      <vt:lpstr>We compare our method with the-state-of-arts methods on a large corpus.</vt:lpstr>
      <vt:lpstr>The global profiling algorithm can further improve the local profiling algorithm.  </vt:lpstr>
      <vt:lpstr>Summary: we present a probabilistic model to profile users from noisy social media. </vt:lpstr>
      <vt:lpstr>Future Work</vt:lpstr>
      <vt:lpstr>Future work 1: co-profile user attributes  and relationship types</vt:lpstr>
      <vt:lpstr>We aim to profile general attributes based on social network  </vt:lpstr>
      <vt:lpstr>We aim to incorporate types of relationships in social network</vt:lpstr>
      <vt:lpstr>Current methods have several limitations</vt:lpstr>
      <vt:lpstr> </vt:lpstr>
      <vt:lpstr>Future work 2: Design efficient indexes and plans to support analytic search</vt:lpstr>
      <vt:lpstr>Analytic search over social media is different from document retrieval over web </vt:lpstr>
      <vt:lpstr>We aim to support complex entity search to flexibly and efficiently analyze social media</vt:lpstr>
      <vt:lpstr>Query Processing Layer: How to support complex entity search efficiently?</vt:lpstr>
      <vt:lpstr>Can we design an automatic approach for deriving efficient indexes to support CTS</vt:lpstr>
      <vt:lpstr>Conclusion: a general data platform to enable analyze big and noisy social media data.</vt:lpstr>
      <vt:lpstr>PowerPoint Presentation</vt:lpstr>
      <vt:lpstr>Marriage of DB and IR</vt:lpstr>
      <vt:lpstr>Future Plan: continue social media analysis </vt:lpstr>
      <vt:lpstr>Future Plan: explore new “big” opportunities</vt:lpstr>
      <vt:lpstr>Our algorithms can improve baseline methods a lot.</vt:lpstr>
      <vt:lpstr>Data Gathering Layer</vt:lpstr>
      <vt:lpstr>Data Augmentation Layer</vt:lpstr>
      <vt:lpstr>Query Processing Layer</vt:lpstr>
      <vt:lpstr>Search over Web vs. Analysis over Social Media</vt:lpstr>
      <vt:lpstr>Supporting flexibly and efficiently analysis over social media– complex entity search</vt:lpstr>
      <vt:lpstr>Query Processing Layer: How to support complex entity search efficiently?</vt:lpstr>
      <vt:lpstr>An automatic approach for designing IR indexes based on DB techniques  </vt:lpstr>
      <vt:lpstr>Marriage of DB and IR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Social Data Platform: Automatic Topic-focused Monitor for Twitter Stream</dc:title>
  <dc:creator>ruili1</dc:creator>
  <cp:lastModifiedBy>Rui</cp:lastModifiedBy>
  <cp:revision>254</cp:revision>
  <dcterms:created xsi:type="dcterms:W3CDTF">2013-02-12T21:23:23Z</dcterms:created>
  <dcterms:modified xsi:type="dcterms:W3CDTF">2013-04-04T16:41:18Z</dcterms:modified>
</cp:coreProperties>
</file>